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445" r:id="rId32"/>
  </p:sldIdLst>
  <p:sldSz cx="12192000" cy="6858000"/>
  <p:notesSz cx="6858000" cy="9144000"/>
  <p:embeddedFontLst>
    <p:embeddedFont>
      <p:font typeface="Josefin Sans" pitchFamily="2" charset="0"/>
      <p:regular r:id="rId34"/>
      <p:bold r:id="rId35"/>
      <p:italic r:id="rId36"/>
      <p:boldItalic r:id="rId37"/>
    </p:embeddedFont>
    <p:embeddedFont>
      <p:font typeface="Lora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gYCIOJd83W5rDcXxcp1NDTXnFb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9" name="Google Shape;33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Books stacked books on a blue backgroun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t="12017" b="9857"/>
          <a:stretch/>
        </p:blipFill>
        <p:spPr>
          <a:xfrm>
            <a:off x="414097" y="413360"/>
            <a:ext cx="5833384" cy="336223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940128" y="4743572"/>
            <a:ext cx="4452767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Альтруизм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выгодой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940128" y="5375833"/>
            <a:ext cx="35406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ПОМОЩЬ ДРУГИМ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МОЛИТВА ЗА НИХ — ЭТО НЕ САМОПОЖЕРТВОВАНИЕ, ЭТО ВЫГОДНОЕ ВЛОЖЕНИЕ!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ВАЙЕРА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0994500" y="500475"/>
            <a:ext cx="7569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С Б-жьей помощью</a:t>
            </a:r>
            <a:endParaRPr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3E74F6CC-20F3-7141-B7CA-6A6C74D5348F}"/>
              </a:ext>
            </a:extLst>
          </p:cNvPr>
          <p:cNvGrpSpPr/>
          <p:nvPr/>
        </p:nvGrpSpPr>
        <p:grpSpPr>
          <a:xfrm>
            <a:off x="6187858" y="1841326"/>
            <a:ext cx="6572433" cy="5471280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8C2CB10E-14EE-0649-AB87-831426946AD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BECA7FF0-1372-8D4D-8ACF-2D9872FAEF1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195F226A-6F86-D741-8EA9-8F6FA75AEB8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FA755CD0-8DE6-8E49-B50A-0BD3919FE181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84A58560-D09D-2240-876D-210810DFB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FCEE85F5-4019-9A4C-A3EE-67D08365E7B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C43B8F70-BF82-864F-A2F4-D661121AC5D2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A5AC48DC-A55A-7648-BFC3-C319E9CA3C10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757920" y="578980"/>
            <a:ext cx="6344337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Обещание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Б-га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исполнение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ВАЙЕРА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703A34F6-FA8E-4B47-8581-8790282C1510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C8F2E23-672B-9841-B60A-203F8345EF44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192E2C79-5DF4-6C49-9A71-211A7922B75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06416D3E-A623-164A-A9D9-E87BB1A79F5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A5A927DE-914F-8343-88CC-1827604C2C2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E7CA6BF-F782-9048-B185-89CFA5BB32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67B75968-BDB2-D041-BB87-07ADEC82861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BFB98B69-FDA5-6D4B-9F39-A5CF47F81D20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9EBEB1E2-EE72-3346-9383-956EBF3DD187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6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1" y="29416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Союз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меж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рассеченных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частей</a:t>
            </a:r>
            <a:endParaRPr sz="1800" b="0" i="0" u="none" strike="noStrike" cap="none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2284624" y="1696893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страшись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бездетный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управителем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Элиэзер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Дамаска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домочадец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318352" y="1051829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25" y="588647"/>
            <a:ext cx="361513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</a:p>
        </p:txBody>
      </p:sp>
      <p:sp>
        <p:nvSpPr>
          <p:cNvPr id="116" name="Google Shape;116;p3"/>
          <p:cNvSpPr txBox="1"/>
          <p:nvPr/>
        </p:nvSpPr>
        <p:spPr>
          <a:xfrm>
            <a:off x="7764092" y="1688869"/>
            <a:ext cx="3886200" cy="133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 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דְבַר־יְהֹוָה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אַל־ת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מָגֵן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כָרְך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אֲדֹנָי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יֱהֹוִה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מַה־ת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ן־לִי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עֲרִירִי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וּבֶן־מֶש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אֱלִיעֶזֶר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בֶן־ב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יוֹרֵש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דְבַר־יְהֹוָה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יִירָש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יִירָש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ָ׃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192639" y="1097438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15:1-14, 17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284622" y="1408534"/>
            <a:ext cx="27261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Обещание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потомках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2284624" y="16722"/>
            <a:ext cx="4937760" cy="682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звезды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халдейского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троекратно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троекратно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троекратно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горлицу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голубя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посередине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птицу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7764092" y="16722"/>
            <a:ext cx="3886200" cy="1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וַיּוֹצֵא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הַחוּצָה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ט־נָא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וּסְפֹר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הַכּוֹכָבִים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אִם־תּוּכַל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לִסְפ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זַרְעֶך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וְהֶאֱמִן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צְדָקָה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2284624" y="2013396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Союз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ECA2F6CD-3EB6-1347-890A-B6642F93B6D3}"/>
              </a:ext>
            </a:extLst>
          </p:cNvPr>
          <p:cNvSpPr/>
          <p:nvPr/>
        </p:nvSpPr>
        <p:spPr>
          <a:xfrm>
            <a:off x="7665929" y="2431231"/>
            <a:ext cx="4063554" cy="321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וַיֹּאמֶר אֵלָיו אֲנִי יְהֹוָה אֲשֶׁר הוֹצֵאתִיךָ מֵאוּר כַּשְׂדִּים לָתֶת לְךָ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אֶת־הָאָרֶץ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הַזֹּאת לְרִשְׁתָּהּ׃ וַיֹּאמַר אֲדֹנָי יֱהֹוִה בַּמָּה אֵדַע כִּי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אִירָשֶׁנָּה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וַיֹּאמֶר אֵלָיו קְחָה לִי עֶגְלָה מְשֻׁלֶּשֶׁת וְעֵז מְשֻׁלֶּשֶׁת וְאַיִל מְשֻׁלָּשׁ וְתֹר וְגוֹזָל׃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וַיִּקַּח־לו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אֶת־כׇּל־אֵלֶּה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וַיְבַתֵּר אֹתָם בַּתָּוֶךְ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וַיִּתֵּן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אִישׁ־בִּתְרו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לִקְרַאת רֵעֵהוּ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וְאֶת־הַצִּפֹּר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לֹא בָתָר.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2047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2284624" y="588575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Ирмияу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34):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дымящееся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горнило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рассеченными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Шхины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спустился хищник на туши, и отогнал от них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5" name="Google Shape;135;p5"/>
          <p:cNvSpPr txBox="1"/>
          <p:nvPr/>
        </p:nvSpPr>
        <p:spPr>
          <a:xfrm>
            <a:off x="7764091" y="588575"/>
            <a:ext cx="3886200" cy="3945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ויבתר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חָלַק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חֲלָקִים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פְשׁוּטו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כוֹרֵת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הַבְטָחָתו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לְהוֹרִיש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וְדֶרֶך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כּוֹרְתֵי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וְלַעֲבֹר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תָרֶיה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הָעֹבְרִים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ירמיה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תַנּוּר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עָבַר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לוּחו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כִינָה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2301071" y="179871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70D3EF61-CD29-4D40-9663-3C142F307B68}"/>
              </a:ext>
            </a:extLst>
          </p:cNvPr>
          <p:cNvSpPr/>
          <p:nvPr/>
        </p:nvSpPr>
        <p:spPr>
          <a:xfrm>
            <a:off x="7754763" y="6033413"/>
            <a:ext cx="3945632" cy="458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וַיֵּרֶד הָעַיִט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עַל־הַפְּגָרִים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וַיַּשֵּׁב אֹתָם אַבְרָם׃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7739743" y="1075641"/>
            <a:ext cx="3886200" cy="86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2405488" y="612390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Хищные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птицы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спускающиеся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трупы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отогнал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предвещает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столкнутся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угрозами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противостоять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7824524" y="612390"/>
            <a:ext cx="3886200" cy="290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העופות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הטרף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מסמלים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האויבים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הבריח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להילחם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באויבים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סמליים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לגרשם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ומימושה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צפויות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להיתקל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בקשיים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ובאיומים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כנגדם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2405488" y="257185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Комментарий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р.Эвен-Исраэля</a:t>
            </a:r>
            <a:r>
              <a:rPr lang="en-US" sz="1800" dirty="0">
                <a:solidFill>
                  <a:srgbClr val="19969B"/>
                </a:solidFill>
              </a:rPr>
              <a:t> (</a:t>
            </a:r>
            <a:r>
              <a:rPr lang="en-US" sz="1800" dirty="0" err="1">
                <a:solidFill>
                  <a:srgbClr val="19969B"/>
                </a:solidFill>
              </a:rPr>
              <a:t>Штейнзальца</a:t>
            </a:r>
            <a:r>
              <a:rPr lang="en-US" sz="1800" dirty="0">
                <a:solidFill>
                  <a:srgbClr val="19969B"/>
                </a:solidFill>
              </a:rPr>
              <a:t>)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2405488" y="3783357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дремота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7824524" y="3760981"/>
            <a:ext cx="3886200" cy="86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וְתַרְד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נָפְלָה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גְדֹלָה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נֹפֶלֶת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0" name="Google Shape;156;p7">
            <a:extLst>
              <a:ext uri="{FF2B5EF4-FFF2-40B4-BE49-F238E27FC236}">
                <a16:creationId xmlns:a16="http://schemas.microsoft.com/office/drawing/2014/main" id="{C3F4192C-CB37-AA4D-861A-F9FF3DFA8FE2}"/>
              </a:ext>
            </a:extLst>
          </p:cNvPr>
          <p:cNvSpPr txBox="1"/>
          <p:nvPr/>
        </p:nvSpPr>
        <p:spPr>
          <a:xfrm>
            <a:off x="2405488" y="4977718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ставшего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неспособность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бодрствующим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постороннее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57;p7">
            <a:extLst>
              <a:ext uri="{FF2B5EF4-FFF2-40B4-BE49-F238E27FC236}">
                <a16:creationId xmlns:a16="http://schemas.microsoft.com/office/drawing/2014/main" id="{2B657091-9CF4-874A-9107-AF92628F3028}"/>
              </a:ext>
            </a:extLst>
          </p:cNvPr>
          <p:cNvSpPr txBox="1"/>
          <p:nvPr/>
        </p:nvSpPr>
        <p:spPr>
          <a:xfrm>
            <a:off x="7824524" y="4952666"/>
            <a:ext cx="3886200" cy="192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עייפות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 txBox="1"/>
          <p:nvPr/>
        </p:nvSpPr>
        <p:spPr>
          <a:xfrm>
            <a:off x="2284624" y="169720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7764092" y="169720"/>
            <a:ext cx="3886200" cy="192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2284624" y="969806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чужаками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принадлежащей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имуществом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7764092" y="969806"/>
            <a:ext cx="3886200" cy="86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יָדֹע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י־גֵר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 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זַרְעֲך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וַעֲבָדוּם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וְעִנּו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אֶת־הַגּוֹי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יַעֲבֹדו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וְאַחֲרֵי־כֵן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יֵצְאו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רְכֻש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. . 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167;p8">
            <a:extLst>
              <a:ext uri="{FF2B5EF4-FFF2-40B4-BE49-F238E27FC236}">
                <a16:creationId xmlns:a16="http://schemas.microsoft.com/office/drawing/2014/main" id="{66CAE457-E4E4-FD4D-AA43-548A6067C854}"/>
              </a:ext>
            </a:extLst>
          </p:cNvPr>
          <p:cNvSpPr txBox="1"/>
          <p:nvPr/>
        </p:nvSpPr>
        <p:spPr>
          <a:xfrm>
            <a:off x="2284624" y="3741265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мгла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горнило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дымящееся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69;p8">
            <a:extLst>
              <a:ext uri="{FF2B5EF4-FFF2-40B4-BE49-F238E27FC236}">
                <a16:creationId xmlns:a16="http://schemas.microsoft.com/office/drawing/2014/main" id="{7E9BC771-E4F5-9C42-8EAE-B259FBCE82AC}"/>
              </a:ext>
            </a:extLst>
          </p:cNvPr>
          <p:cNvSpPr txBox="1"/>
          <p:nvPr/>
        </p:nvSpPr>
        <p:spPr>
          <a:xfrm>
            <a:off x="2284624" y="4935626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проходящего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68;p8">
            <a:extLst>
              <a:ext uri="{FF2B5EF4-FFF2-40B4-BE49-F238E27FC236}">
                <a16:creationId xmlns:a16="http://schemas.microsoft.com/office/drawing/2014/main" id="{21ED3C1A-69FB-1C40-BB0D-95F18696F9BF}"/>
              </a:ext>
            </a:extLst>
          </p:cNvPr>
          <p:cNvSpPr txBox="1"/>
          <p:nvPr/>
        </p:nvSpPr>
        <p:spPr>
          <a:xfrm>
            <a:off x="7764092" y="3700186"/>
            <a:ext cx="3886200" cy="86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וַעֲלָטָה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תַנּוּר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עָבַר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" name="Google Shape;170;p8">
            <a:extLst>
              <a:ext uri="{FF2B5EF4-FFF2-40B4-BE49-F238E27FC236}">
                <a16:creationId xmlns:a16="http://schemas.microsoft.com/office/drawing/2014/main" id="{559A9A03-FF89-F240-9280-326D62E371DF}"/>
              </a:ext>
            </a:extLst>
          </p:cNvPr>
          <p:cNvSpPr txBox="1"/>
          <p:nvPr/>
        </p:nvSpPr>
        <p:spPr>
          <a:xfrm>
            <a:off x="7764092" y="4927809"/>
            <a:ext cx="3886200" cy="17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העשן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ולפיד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מסמלים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הנוכחות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האלוקית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הבתרים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הטקסי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 txBox="1"/>
          <p:nvPr/>
        </p:nvSpPr>
        <p:spPr>
          <a:xfrm>
            <a:off x="2284621" y="0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Авимелех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Сара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2284624" y="1205408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Кадешем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замужем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Неужели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невинен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" name="Google Shape;180;p9"/>
          <p:cNvSpPr/>
          <p:nvPr/>
        </p:nvSpPr>
        <p:spPr>
          <a:xfrm rot="10800000" flipH="1">
            <a:off x="2284625" y="696405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2284625" y="294490"/>
            <a:ext cx="357755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</a:p>
        </p:txBody>
      </p:sp>
      <p:sp>
        <p:nvSpPr>
          <p:cNvPr id="182" name="Google Shape;182;p9"/>
          <p:cNvSpPr txBox="1"/>
          <p:nvPr/>
        </p:nvSpPr>
        <p:spPr>
          <a:xfrm>
            <a:off x="7764092" y="1180356"/>
            <a:ext cx="3886200" cy="4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ין־קָדֵש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גׇר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גְרָר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עַל־הָאִש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ר־לָקַחְת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עֻלַת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אֲדֹנָי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הֲגוֹי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ם־צַד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אָמַר־לִי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וְהִיא־גַם־הִוא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2200959" y="759213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20:1-11, 14-18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 txBox="1"/>
          <p:nvPr/>
        </p:nvSpPr>
        <p:spPr>
          <a:xfrm>
            <a:off x="2284624" y="-1351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коснуться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возвратишь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принадлежит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7739743" y="-22610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תׇם־לְבָבִי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וּבְנִקְיֹן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חֲלֹם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יָדַעְת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בְתׇם־לְבָבְך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וָאֶחְש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ם־אָנֹכִי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מֵחֲטו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ֹ־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לֹא־נְתַת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לִנְג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ת־הָאִיש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י־נָבִיא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וְיִתְפ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וֶחְיֵה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וְאִם־אֵינְך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וְכׇל־אֲש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ְ׃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2860696" y="4373594"/>
            <a:ext cx="4361688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прикасался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7739743" y="4363861"/>
            <a:ext cx="3310128" cy="103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נביא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וְיוֹדֵע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נָגַעְת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ויתפלל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בעדך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2877984" y="3967467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2235926" y="5618877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7739743" y="5606351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לְכׇל־עֲבָדָיו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ל־הַד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אׇזְנֵיהֶם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1"/>
          <p:cNvSpPr txBox="1"/>
          <p:nvPr/>
        </p:nvSpPr>
        <p:spPr>
          <a:xfrm>
            <a:off x="2284624" y="48086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устрашились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небывалые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7739743" y="60287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מֶה־עָש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וּמֶה־חָטָאתִי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י־הֵבֵאת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וְעַל־מַמְלַכְת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חֲטָאָה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גְדֹלָה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לֹא־יֵעָשׂו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2699389" y="2894992"/>
            <a:ext cx="436529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небывалые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постигла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отверстия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ноздрей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7739743" y="2869618"/>
            <a:ext cx="3308213" cy="103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מעשים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יעשו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הֻרְג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עֲצִירַת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נְקָבִים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זֶרַע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קְטַנ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וּרְעִי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וְאָזְנַיִם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וְחֹטֶם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2748087" y="2473356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2284624" y="5090502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усмотрел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9" name="Google Shape;209;p11"/>
          <p:cNvSpPr txBox="1"/>
          <p:nvPr/>
        </p:nvSpPr>
        <p:spPr>
          <a:xfrm>
            <a:off x="7739743" y="5090502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2"/>
          <p:cNvSpPr txBox="1"/>
          <p:nvPr/>
        </p:nvSpPr>
        <p:spPr>
          <a:xfrm>
            <a:off x="2284624" y="142243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Б-жьего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убьют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мелкий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рабынь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покрытием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оправдаешь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7764092" y="146700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אֵין־יִרְאַת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וַהֲרָגוּנִי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צֹאן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וּבָקָר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וַעֲבָדִים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פָחֹת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אַרְצִי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טּוֹב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לְאָחִיך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הוּא־לָך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וְנֹכָחַת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2811998" y="4774082"/>
            <a:ext cx="4361688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умилостивить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7739743" y="4774082"/>
            <a:ext cx="3310128" cy="103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ולשרה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לִכְבוֹדָה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לְאָחִיך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2811998" y="427567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3"/>
          <p:cNvSpPr txBox="1"/>
          <p:nvPr/>
        </p:nvSpPr>
        <p:spPr>
          <a:xfrm>
            <a:off x="2860696" y="23173"/>
            <a:ext cx="4361688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покроют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изнасилования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потратить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умилостивить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8" name="Google Shape;228;p13"/>
          <p:cNvSpPr txBox="1"/>
          <p:nvPr/>
        </p:nvSpPr>
        <p:spPr>
          <a:xfrm>
            <a:off x="7764092" y="0"/>
            <a:ext cx="3346704" cy="103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אתך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יְכַסּו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יְקִלּוּך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יבוֹתִיך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רֵיקָנִית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הֶחֱזִירָה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הֻצְרַכְת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לְבַזְב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וּלְפַי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יוֹדְעִים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יבוֹתִיך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2284624" y="4778531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рабынь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Ибо заключил, заключил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всякую утробу в доме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из-за Сары, жены Авраама.</a:t>
            </a:r>
          </a:p>
        </p:txBody>
      </p:sp>
      <p:sp>
        <p:nvSpPr>
          <p:cNvPr id="230" name="Google Shape;230;p13"/>
          <p:cNvSpPr txBox="1"/>
          <p:nvPr/>
        </p:nvSpPr>
        <p:spPr>
          <a:xfrm>
            <a:off x="7764092" y="4766005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אֶל־הָאֱלֹהִים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וְאֶת־אִש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וְאַמְהֹתָיו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ּ׃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כִּי־עָצֹר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עָצַר יְהֹוָה בְּעַד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כׇּל־רֶחֶם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לְבֵית אֲבִימֶלֶךְ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עַל־דְּבַר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שָׂרָה אֵשֶׁת אַבְרָהָם׃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4"/>
          <p:cNvSpPr txBox="1"/>
          <p:nvPr/>
        </p:nvSpPr>
        <p:spPr>
          <a:xfrm>
            <a:off x="2756217" y="957539"/>
            <a:ext cx="4361688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разрешились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Таргум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освободились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отверстия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деторождение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Всякую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утробу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отверстие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7739743" y="918730"/>
            <a:ext cx="3346704" cy="103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וילדו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תַרְגּוּמו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וְאִתְרְוָחו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נִפְת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נִקְבֵיהֶם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וְהוֹצִיאו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b="1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b="1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בעד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נֶגֶד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b="1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2794287" y="563525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5"/>
          <p:cNvSpPr txBox="1"/>
          <p:nvPr/>
        </p:nvSpPr>
        <p:spPr>
          <a:xfrm>
            <a:off x="2324821" y="411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Беременность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Сары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49" name="Google Shape;249;p15"/>
          <p:cNvSpPr txBox="1"/>
          <p:nvPr/>
        </p:nvSpPr>
        <p:spPr>
          <a:xfrm>
            <a:off x="2284624" y="938962"/>
            <a:ext cx="4937760" cy="293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родившемуся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Google Shape;250;p15"/>
          <p:cNvSpPr/>
          <p:nvPr/>
        </p:nvSpPr>
        <p:spPr>
          <a:xfrm rot="10800000" flipH="1">
            <a:off x="2324829" y="71217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5"/>
          <p:cNvSpPr txBox="1"/>
          <p:nvPr/>
        </p:nvSpPr>
        <p:spPr>
          <a:xfrm>
            <a:off x="2324824" y="313040"/>
            <a:ext cx="397576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</a:p>
        </p:txBody>
      </p:sp>
      <p:sp>
        <p:nvSpPr>
          <p:cNvPr id="252" name="Google Shape;252;p15"/>
          <p:cNvSpPr txBox="1"/>
          <p:nvPr/>
        </p:nvSpPr>
        <p:spPr>
          <a:xfrm>
            <a:off x="7764092" y="1117859"/>
            <a:ext cx="3886200" cy="2056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לִזְקֻנָיו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לַמּוֹעֵד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ם־ב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הַנּוֹלַד־לו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ר־יָלְדָה־לּו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3" name="Google Shape;253;p15"/>
          <p:cNvSpPr txBox="1"/>
          <p:nvPr/>
        </p:nvSpPr>
        <p:spPr>
          <a:xfrm>
            <a:off x="2206551" y="757760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21:1-3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52C40338-6C4C-C347-97AF-EFF03B4908E4}"/>
              </a:ext>
            </a:extLst>
          </p:cNvPr>
          <p:cNvSpPr/>
          <p:nvPr/>
        </p:nvSpPr>
        <p:spPr>
          <a:xfrm>
            <a:off x="7657882" y="4256448"/>
            <a:ext cx="3346704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 שֶׁהָיוּ לֵיצָנֵי הַדּוֹר אוֹמְרִים מֵאֲבִימֶלֶךְ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נִתְעַבְּרָה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שָׂרָה, שֶׁהֲרֵי כַּמָּה שָׁנִים שָׁהֲתָה עִם אַבְרָהָם וְלֹא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נִתְעַבְּרָה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הֵימֶנּוּ;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קְלַסְת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וְהֵעִידו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95BF5F87-810E-9741-8CCC-6E046624E1E6}"/>
              </a:ext>
            </a:extLst>
          </p:cNvPr>
          <p:cNvSpPr/>
          <p:nvPr/>
        </p:nvSpPr>
        <p:spPr>
          <a:xfrm>
            <a:off x="2860696" y="3769559"/>
            <a:ext cx="4361688" cy="29351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1800" dirty="0" err="1">
                <a:solidFill>
                  <a:srgbClr val="19969B"/>
                </a:solidFill>
              </a:rPr>
              <a:t>Раши</a:t>
            </a:r>
            <a:r>
              <a:rPr lang="ru-RU" sz="1800" dirty="0">
                <a:solidFill>
                  <a:srgbClr val="19969B"/>
                </a:solidFill>
              </a:rPr>
              <a:t>, </a:t>
            </a:r>
            <a:r>
              <a:rPr lang="ru-RU" sz="1800" dirty="0" err="1">
                <a:solidFill>
                  <a:srgbClr val="19969B"/>
                </a:solidFill>
              </a:rPr>
              <a:t>Берешит</a:t>
            </a:r>
            <a:r>
              <a:rPr lang="ru-RU" sz="1800" dirty="0">
                <a:solidFill>
                  <a:srgbClr val="19969B"/>
                </a:solidFill>
              </a:rPr>
              <a:t> 25:19 </a:t>
            </a: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Насмешники того поколения утверждали, что Сара забеременела от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потому что в течение многих лет не беременела от Авраама. Что сделал Б-г? Сделал лицо Ицхака похожим на лицо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6"/>
          <p:cNvSpPr txBox="1"/>
          <p:nvPr/>
        </p:nvSpPr>
        <p:spPr>
          <a:xfrm>
            <a:off x="2860696" y="101829"/>
            <a:ext cx="4361688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Авраама, и все удостоверились,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доказательство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1" name="Google Shape;261;p16"/>
          <p:cNvSpPr txBox="1"/>
          <p:nvPr/>
        </p:nvSpPr>
        <p:spPr>
          <a:xfrm>
            <a:off x="7739743" y="139041"/>
            <a:ext cx="3346704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וְזֶהו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עֵדוּת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62" name="Google Shape;262;p16"/>
          <p:cNvSpPr txBox="1"/>
          <p:nvPr/>
        </p:nvSpPr>
        <p:spPr>
          <a:xfrm>
            <a:off x="2860696" y="2479013"/>
            <a:ext cx="4361688" cy="4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отрывок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соседствует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вслед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3" name="Google Shape;263;p16"/>
          <p:cNvSpPr txBox="1"/>
          <p:nvPr/>
        </p:nvSpPr>
        <p:spPr>
          <a:xfrm>
            <a:off x="7739743" y="2407449"/>
            <a:ext cx="3346704" cy="200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endParaRPr sz="2100" b="1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פקד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סָמַך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חֲבֵרו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נַעֲנֶה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וּסְמִיך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קֹדֶם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7"/>
          <p:cNvSpPr txBox="1"/>
          <p:nvPr/>
        </p:nvSpPr>
        <p:spPr>
          <a:xfrm>
            <a:off x="598082" y="609680"/>
            <a:ext cx="6491650" cy="297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кто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молится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своего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ближнего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получает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ответ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вначале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1" name="Google Shape;271;p1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72" name="Google Shape;272;p1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ВАЙЕРА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71C50B1-BE59-464A-8CD8-FD888CEA7489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40115AE2-46B4-A145-8567-54E22F75053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8A8E2084-3F27-9047-A20A-A0760B0E2D7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AF565ABF-C587-2142-977A-815E6E70A27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E3147BC6-2631-E34F-9C88-DFC64DC8678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55A5E00-E9B4-974E-8795-434858C484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3D99ED79-FBCF-F848-B436-27DE54E0F48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CA6E9C3D-FB4B-0E4C-82D3-04C11A870C83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E4DA3F32-F75F-AE45-A613-CBB9A5DF239D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6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8"/>
          <p:cNvSpPr txBox="1"/>
          <p:nvPr/>
        </p:nvSpPr>
        <p:spPr>
          <a:xfrm>
            <a:off x="2285029" y="993144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беременности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рассеченных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говорил с ним во время заключения этого союза и сказал, что его слуга не будет ему наследовать, и дал ему сына от Сары».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0" name="Google Shape;280;p18"/>
          <p:cNvSpPr/>
          <p:nvPr/>
        </p:nvSpPr>
        <p:spPr>
          <a:xfrm rot="10800000" flipH="1">
            <a:off x="2285029" y="45224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8"/>
          <p:cNvSpPr txBox="1">
            <a:spLocks noGrp="1"/>
          </p:cNvSpPr>
          <p:nvPr>
            <p:ph type="title"/>
          </p:nvPr>
        </p:nvSpPr>
        <p:spPr>
          <a:xfrm>
            <a:off x="2285030" y="12538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8"/>
          <p:cNvSpPr txBox="1"/>
          <p:nvPr/>
        </p:nvSpPr>
        <p:spPr>
          <a:xfrm>
            <a:off x="7764294" y="981834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שפקידת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הבתרים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שממשיך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אברם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בברית בין הבתרים, ושם נאמר לא יירשך זה וגו', והביא היורש משרה".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הבתרים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3" name="Google Shape;283;p18"/>
          <p:cNvSpPr txBox="1"/>
          <p:nvPr/>
        </p:nvSpPr>
        <p:spPr>
          <a:xfrm>
            <a:off x="2285029" y="626629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Сила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молитвы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ближних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9"/>
          <p:cNvSpPr txBox="1"/>
          <p:nvPr/>
        </p:nvSpPr>
        <p:spPr>
          <a:xfrm>
            <a:off x="2285029" y="14352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рассеченных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забеременела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подчеркивает силу молитвы за ближних. Данное Б-гом общение не исполнялось в течение многих лет, однако как только Авраам помолился за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Сара была тотчас благословлена и забеременела, еще до того, как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исцелился. Очевидно,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исцелился сразу после молитвы Авраама, а Сара исцелилась еще до этого.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Google Shape;290;p19"/>
          <p:cNvSpPr txBox="1"/>
          <p:nvPr/>
        </p:nvSpPr>
        <p:spPr>
          <a:xfrm>
            <a:off x="7764294" y="14351"/>
            <a:ext cx="388620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נתקיימה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ולעומת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נפקדה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שריפא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ובזה מודגש ביותר גודל העילוי של "כל המבקש רחמים על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כי הבטחה זו שניתנה על ידי הקב"ה משך זמן רב קודם לכן, לא נתקיימה במשך כל הזמן, עד שאברהם התפלל על אבימלך; וכאשר אברהם התפלל על אבימלך - אזי נפקדה שרה תיכף ומיד, "קודם שריפא את אבימלך", ומובן בפשטות שרפואת אבימלך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בסמיכות לתפלתו של אברהם ועוד מקודם לכן כבר נפקדה שרה, "קודם שריפא את אבימלך".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 txBox="1"/>
          <p:nvPr/>
        </p:nvSpPr>
        <p:spPr>
          <a:xfrm>
            <a:off x="2136983" y="380866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легче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Так поступал Авраам до дарования Торы, и это тем более верно в отношении нас после дарования Торы, поскольку любовь к ближнему является одним из основных принципов Торы.</a:t>
            </a:r>
          </a:p>
        </p:txBody>
      </p:sp>
      <p:sp>
        <p:nvSpPr>
          <p:cNvPr id="304" name="Google Shape;304;p21"/>
          <p:cNvSpPr txBox="1"/>
          <p:nvPr/>
        </p:nvSpPr>
        <p:spPr>
          <a:xfrm>
            <a:off x="7491066" y="380866"/>
            <a:ext cx="4284611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הבקשה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הבקשה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לתבוע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הובטח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הובטחה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ולהמשיך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שתפלתו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ותובע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הובטח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 הדברים אמורים בנוגע לאופן הנהגתו של אברהם אבינו קודם מתן תורה - הרי על אחת כמה וכמה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זה צריך להיות ביתר שאת וביתר עוז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מתן תורה, ובפרט שכללות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דאהבת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ישראל הוא ״כלל גדול בתורה".</a:t>
            </a:r>
          </a:p>
        </p:txBody>
      </p:sp>
      <p:sp>
        <p:nvSpPr>
          <p:cNvPr id="305" name="Google Shape;305;p21"/>
          <p:cNvSpPr txBox="1"/>
          <p:nvPr/>
        </p:nvSpPr>
        <p:spPr>
          <a:xfrm>
            <a:off x="2136983" y="14351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Больше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чем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прошлое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обещание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3"/>
          <p:cNvSpPr txBox="1"/>
          <p:nvPr/>
        </p:nvSpPr>
        <p:spPr>
          <a:xfrm>
            <a:off x="2285029" y="567423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подкрепляется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7764294" y="567423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צרכיו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 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צרכיו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ש"חייך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20" name="Google Shape;320;p23"/>
          <p:cNvSpPr txBox="1"/>
          <p:nvPr/>
        </p:nvSpPr>
        <p:spPr>
          <a:xfrm>
            <a:off x="2285029" y="20411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Кто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идет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первым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4"/>
          <p:cNvSpPr txBox="1"/>
          <p:nvPr/>
        </p:nvSpPr>
        <p:spPr>
          <a:xfrm>
            <a:off x="2284624" y="2553239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кувшин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выпьют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выпьет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населенного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пункта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Google Shape;328;p24"/>
          <p:cNvSpPr/>
          <p:nvPr/>
        </p:nvSpPr>
        <p:spPr>
          <a:xfrm rot="10800000" flipH="1">
            <a:off x="2332475" y="2106745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 txBox="1"/>
          <p:nvPr/>
        </p:nvSpPr>
        <p:spPr>
          <a:xfrm>
            <a:off x="2332474" y="1700328"/>
            <a:ext cx="409337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</a:p>
        </p:txBody>
      </p:sp>
      <p:sp>
        <p:nvSpPr>
          <p:cNvPr id="330" name="Google Shape;330;p24"/>
          <p:cNvSpPr txBox="1"/>
          <p:nvPr/>
        </p:nvSpPr>
        <p:spPr>
          <a:xfrm>
            <a:off x="7739743" y="2541637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וּבְיַד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קִיתוֹן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שׁוֹתִין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מֵתִים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שׁוֹתֶה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מוּטָב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וְיָמוּתו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מִיתָתו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חֲבֵרו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עֲקִיבָא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אָחִיך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קוֹדְמִים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חֲבֵרֶך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1" name="Google Shape;331;p24"/>
          <p:cNvSpPr txBox="1"/>
          <p:nvPr/>
        </p:nvSpPr>
        <p:spPr>
          <a:xfrm>
            <a:off x="2224046" y="2194665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Бава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мециа</a:t>
            </a:r>
            <a:r>
              <a:rPr lang="en-US" sz="1800" dirty="0">
                <a:solidFill>
                  <a:srgbClr val="19969B"/>
                </a:solidFill>
              </a:rPr>
              <a:t>, 62a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332" name="Google Shape;332;p24"/>
          <p:cNvSpPr txBox="1"/>
          <p:nvPr/>
        </p:nvSpPr>
        <p:spPr>
          <a:xfrm>
            <a:off x="2284624" y="1244794"/>
            <a:ext cx="493776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3" name="Google Shape;333;p24"/>
          <p:cNvSpPr/>
          <p:nvPr/>
        </p:nvSpPr>
        <p:spPr>
          <a:xfrm rot="10800000" flipH="1">
            <a:off x="2332471" y="78638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2332474" y="367740"/>
            <a:ext cx="428126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</a:p>
        </p:txBody>
      </p:sp>
      <p:sp>
        <p:nvSpPr>
          <p:cNvPr id="335" name="Google Shape;335;p24"/>
          <p:cNvSpPr txBox="1"/>
          <p:nvPr/>
        </p:nvSpPr>
        <p:spPr>
          <a:xfrm>
            <a:off x="7739743" y="120203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אָחִיך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6" name="Google Shape;336;p24"/>
          <p:cNvSpPr txBox="1"/>
          <p:nvPr/>
        </p:nvSpPr>
        <p:spPr>
          <a:xfrm>
            <a:off x="2224047" y="865903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Ваикра</a:t>
            </a:r>
            <a:r>
              <a:rPr lang="en-US" sz="1800" dirty="0">
                <a:solidFill>
                  <a:srgbClr val="19969B"/>
                </a:solidFill>
              </a:rPr>
              <a:t>, 25:36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5"/>
          <p:cNvSpPr txBox="1"/>
          <p:nvPr/>
        </p:nvSpPr>
        <p:spPr>
          <a:xfrm>
            <a:off x="2285029" y="448688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значимость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3" name="Google Shape;343;p25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5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5"/>
          <p:cNvSpPr txBox="1"/>
          <p:nvPr/>
        </p:nvSpPr>
        <p:spPr>
          <a:xfrm>
            <a:off x="7658467" y="448688"/>
            <a:ext cx="4097854" cy="295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וההפלאה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15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51;p26">
            <a:extLst>
              <a:ext uri="{FF2B5EF4-FFF2-40B4-BE49-F238E27FC236}">
                <a16:creationId xmlns:a16="http://schemas.microsoft.com/office/drawing/2014/main" id="{14604DE8-F585-C444-99F4-F7E905E429BF}"/>
              </a:ext>
            </a:extLst>
          </p:cNvPr>
          <p:cNvSpPr txBox="1"/>
          <p:nvPr/>
        </p:nvSpPr>
        <p:spPr>
          <a:xfrm>
            <a:off x="2285029" y="3947136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предстояло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патриархом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приумножу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352;p26">
            <a:extLst>
              <a:ext uri="{FF2B5EF4-FFF2-40B4-BE49-F238E27FC236}">
                <a16:creationId xmlns:a16="http://schemas.microsoft.com/office/drawing/2014/main" id="{7B091688-2A15-5C41-854A-7691461F6D7C}"/>
              </a:ext>
            </a:extLst>
          </p:cNvPr>
          <p:cNvSpPr txBox="1"/>
          <p:nvPr/>
        </p:nvSpPr>
        <p:spPr>
          <a:xfrm>
            <a:off x="7658467" y="3961786"/>
            <a:ext cx="4097854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זרעו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9" name="Google Shape;353;p26">
            <a:extLst>
              <a:ext uri="{FF2B5EF4-FFF2-40B4-BE49-F238E27FC236}">
                <a16:creationId xmlns:a16="http://schemas.microsoft.com/office/drawing/2014/main" id="{E4472E09-F235-4044-9B73-3E4FC81D3AD4}"/>
              </a:ext>
            </a:extLst>
          </p:cNvPr>
          <p:cNvSpPr txBox="1"/>
          <p:nvPr/>
        </p:nvSpPr>
        <p:spPr>
          <a:xfrm>
            <a:off x="2285029" y="3597264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Непропорционально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6"/>
          <p:cNvSpPr txBox="1"/>
          <p:nvPr/>
        </p:nvSpPr>
        <p:spPr>
          <a:xfrm>
            <a:off x="2285029" y="643796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соразмерному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звезд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2" name="Google Shape;352;p26"/>
          <p:cNvSpPr txBox="1"/>
          <p:nvPr/>
        </p:nvSpPr>
        <p:spPr>
          <a:xfrm>
            <a:off x="7764294" y="643796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ככוכבי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וכחול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7"/>
          <p:cNvSpPr txBox="1"/>
          <p:nvPr/>
        </p:nvSpPr>
        <p:spPr>
          <a:xfrm>
            <a:off x="669435" y="665875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Взаимная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выгода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60" name="Google Shape;360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61" name="Google Shape;361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ВАЙЕРА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6B587EC4-E5D0-D24A-98F5-CEBC2DE65A65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8489FE7C-D7C5-194F-8388-6D4DD5BA64C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B61A477B-A5BA-4F4A-8229-2F251E62B510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4E5CE6E8-9F71-8546-B05D-A8478ABA11A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58A225D7-5B8E-BE4B-B0D1-6F9739975DF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6E860BFE-E5AF-8545-AB08-B90C99B92D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965E6C2F-E945-6D4D-BB34-4681DE0CC46B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03AFBDB8-F40D-EF4E-AE28-EBB2B06E241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7B13BE91-CCE8-904B-A998-1CA955C79BE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6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 txBox="1"/>
          <p:nvPr/>
        </p:nvSpPr>
        <p:spPr>
          <a:xfrm>
            <a:off x="2285029" y="523970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добродетелей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чьем-то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благополучии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преследовали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9" name="Google Shape;369;p28"/>
          <p:cNvSpPr/>
          <p:nvPr/>
        </p:nvSpPr>
        <p:spPr>
          <a:xfrm rot="10800000" flipH="1">
            <a:off x="2285029" y="48982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8"/>
          <p:cNvSpPr txBox="1">
            <a:spLocks noGrp="1"/>
          </p:cNvSpPr>
          <p:nvPr>
            <p:ph type="title"/>
          </p:nvPr>
        </p:nvSpPr>
        <p:spPr>
          <a:xfrm>
            <a:off x="2285030" y="16296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8"/>
          <p:cNvSpPr txBox="1"/>
          <p:nvPr/>
        </p:nvSpPr>
        <p:spPr>
          <a:xfrm>
            <a:off x="7764294" y="523970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ד"מבקש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פירותיהן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קבלת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שטובתו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האישית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הבורח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ירדוף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9"/>
          <p:cNvSpPr txBox="1"/>
          <p:nvPr/>
        </p:nvSpPr>
        <p:spPr>
          <a:xfrm>
            <a:off x="2285029" y="143114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преследуют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бегства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контексте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скрытым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нуждающийся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монету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бедняк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8" name="Google Shape;378;p29"/>
          <p:cNvSpPr txBox="1"/>
          <p:nvPr/>
        </p:nvSpPr>
        <p:spPr>
          <a:xfrm>
            <a:off x="7764294" y="143114"/>
            <a:ext cx="38862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הבורח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רודף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!(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צרכיו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כוונתו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מטובתו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האישית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שעיקרה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צרכיו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כוונתו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שמוכח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סלע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0"/>
          <p:cNvSpPr txBox="1"/>
          <p:nvPr/>
        </p:nvSpPr>
        <p:spPr>
          <a:xfrm>
            <a:off x="2285029" y="168166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выполнившего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Баал-Шем-Тов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решающего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5" name="Google Shape;385;p30"/>
          <p:cNvSpPr txBox="1"/>
          <p:nvPr/>
        </p:nvSpPr>
        <p:spPr>
          <a:xfrm>
            <a:off x="7764294" y="168166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ונתפרנס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׳״,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התפרנס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ידיעתו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הכוונה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391;p31">
            <a:extLst>
              <a:ext uri="{FF2B5EF4-FFF2-40B4-BE49-F238E27FC236}">
                <a16:creationId xmlns:a16="http://schemas.microsoft.com/office/drawing/2014/main" id="{C474BAB2-81D5-5742-9120-A8EF8F3989F3}"/>
              </a:ext>
            </a:extLst>
          </p:cNvPr>
          <p:cNvSpPr txBox="1"/>
          <p:nvPr/>
        </p:nvSpPr>
        <p:spPr>
          <a:xfrm>
            <a:off x="2285029" y="3881989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искренними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392;p31">
            <a:extLst>
              <a:ext uri="{FF2B5EF4-FFF2-40B4-BE49-F238E27FC236}">
                <a16:creationId xmlns:a16="http://schemas.microsoft.com/office/drawing/2014/main" id="{A9441213-FA43-1A42-AA96-E02FF4684387}"/>
              </a:ext>
            </a:extLst>
          </p:cNvPr>
          <p:cNvSpPr txBox="1"/>
          <p:nvPr/>
        </p:nvSpPr>
        <p:spPr>
          <a:xfrm>
            <a:off x="7764294" y="3881989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לאידך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שטובת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האישית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2"/>
          <p:cNvSpPr txBox="1"/>
          <p:nvPr/>
        </p:nvSpPr>
        <p:spPr>
          <a:xfrm>
            <a:off x="619329" y="565667"/>
            <a:ext cx="6983969" cy="238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кто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помогает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ближнему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получает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ответ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первым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9" name="Google Shape;399;p3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400" name="Google Shape;400;p3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ВАЙЕРА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7AE9B05-EC40-0C41-8DC9-1E0205392735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6EA6D9D-9771-1442-9647-2955ADA23FFC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ACA81675-6BAF-E048-8EB6-11CD3865454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713DF0D2-A699-0C40-8858-EED12159A34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4E0CD38-143A-EC47-8973-2EB70B3ACEFB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78B4D768-6E35-564D-A58C-EA01C6681D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A5F17675-393B-0A4B-B98B-FAD932F4932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29636DF2-7CEA-264D-984C-959E7F1045E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663893D-6437-3E4C-AC5E-D1F9279760C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6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3"/>
          <p:cNvSpPr txBox="1"/>
          <p:nvPr/>
        </p:nvSpPr>
        <p:spPr>
          <a:xfrm>
            <a:off x="2284624" y="1709164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колодцу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Лахай-рои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" name="Google Shape;409;p33"/>
          <p:cNvSpPr/>
          <p:nvPr/>
        </p:nvSpPr>
        <p:spPr>
          <a:xfrm rot="10800000" flipH="1">
            <a:off x="2347264" y="123340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3"/>
          <p:cNvSpPr txBox="1"/>
          <p:nvPr/>
        </p:nvSpPr>
        <p:spPr>
          <a:xfrm>
            <a:off x="2347268" y="817954"/>
            <a:ext cx="390321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</a:p>
        </p:txBody>
      </p:sp>
      <p:sp>
        <p:nvSpPr>
          <p:cNvPr id="411" name="Google Shape;411;p33"/>
          <p:cNvSpPr txBox="1"/>
          <p:nvPr/>
        </p:nvSpPr>
        <p:spPr>
          <a:xfrm>
            <a:off x="7739743" y="166640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מִבּוֹא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רֹאִי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12" name="Google Shape;412;p33"/>
          <p:cNvSpPr txBox="1"/>
          <p:nvPr/>
        </p:nvSpPr>
        <p:spPr>
          <a:xfrm>
            <a:off x="2224038" y="130972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24:62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413" name="Google Shape;413;p33"/>
          <p:cNvSpPr txBox="1"/>
          <p:nvPr/>
        </p:nvSpPr>
        <p:spPr>
          <a:xfrm>
            <a:off x="2860696" y="3347208"/>
            <a:ext cx="4361688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колодцу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Лахай-рои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пошёл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4" name="Google Shape;414;p33"/>
          <p:cNvSpPr txBox="1"/>
          <p:nvPr/>
        </p:nvSpPr>
        <p:spPr>
          <a:xfrm>
            <a:off x="7739743" y="3338539"/>
            <a:ext cx="3346704" cy="17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מִבּוֹא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רֹאִי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לְהָבִיא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הָגָר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אָבִיו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15" name="Google Shape;415;p33"/>
          <p:cNvSpPr txBox="1"/>
          <p:nvPr/>
        </p:nvSpPr>
        <p:spPr>
          <a:xfrm>
            <a:off x="2870018" y="2983334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4"/>
          <p:cNvSpPr txBox="1"/>
          <p:nvPr/>
        </p:nvSpPr>
        <p:spPr>
          <a:xfrm>
            <a:off x="2284624" y="1709164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дочерей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Рахели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укрепит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3" name="Google Shape;423;p34"/>
          <p:cNvSpPr/>
          <p:nvPr/>
        </p:nvSpPr>
        <p:spPr>
          <a:xfrm rot="10800000" flipH="1">
            <a:off x="2284625" y="111993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2284625" y="707524"/>
            <a:ext cx="372786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</a:p>
        </p:txBody>
      </p:sp>
      <p:sp>
        <p:nvSpPr>
          <p:cNvPr id="425" name="Google Shape;425;p34"/>
          <p:cNvSpPr txBox="1"/>
          <p:nvPr/>
        </p:nvSpPr>
        <p:spPr>
          <a:xfrm>
            <a:off x="7739743" y="166640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ואשרי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שזכתה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הצליחה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לעודד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המיוחד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תבדלנה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שיעודדה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ויחזק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2186651" y="123686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Письмо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Ребе</a:t>
            </a:r>
            <a:r>
              <a:rPr lang="en-US" sz="1800" dirty="0">
                <a:solidFill>
                  <a:srgbClr val="19969B"/>
                </a:solidFill>
              </a:rPr>
              <a:t>, 18 </a:t>
            </a:r>
            <a:r>
              <a:rPr lang="en-US" sz="1800" dirty="0" err="1">
                <a:solidFill>
                  <a:srgbClr val="19969B"/>
                </a:solidFill>
              </a:rPr>
              <a:t>кислева</a:t>
            </a:r>
            <a:r>
              <a:rPr lang="en-US" sz="1800" dirty="0">
                <a:solidFill>
                  <a:srgbClr val="19969B"/>
                </a:solidFill>
              </a:rPr>
              <a:t> 5728 </a:t>
            </a:r>
            <a:r>
              <a:rPr lang="en-US" sz="1800" dirty="0" err="1">
                <a:solidFill>
                  <a:srgbClr val="19969B"/>
                </a:solidFill>
              </a:rPr>
              <a:t>г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Хаей</a:t>
            </a: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Сара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9891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4571</Words>
  <Application>Microsoft Macintosh PowerPoint</Application>
  <PresentationFormat>מסך רחב</PresentationFormat>
  <Paragraphs>196</Paragraphs>
  <Slides>31</Slides>
  <Notes>30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41" baseType="lpstr">
      <vt:lpstr>Lora SemiBold</vt:lpstr>
      <vt:lpstr>Josefin Sans</vt:lpstr>
      <vt:lpstr>Segoe UI Black</vt:lpstr>
      <vt:lpstr>Arial Black</vt:lpstr>
      <vt:lpstr>CeraGR-Medium</vt:lpstr>
      <vt:lpstr>Assistant</vt:lpstr>
      <vt:lpstr>Calibri</vt:lpstr>
      <vt:lpstr>Arial</vt:lpstr>
      <vt:lpstr>Lora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20</cp:revision>
  <dcterms:created xsi:type="dcterms:W3CDTF">2021-05-12T22:42:43Z</dcterms:created>
  <dcterms:modified xsi:type="dcterms:W3CDTF">2024-11-07T16:03:02Z</dcterms:modified>
</cp:coreProperties>
</file>