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3" r:id="rId17"/>
    <p:sldId id="274" r:id="rId18"/>
    <p:sldId id="275" r:id="rId19"/>
    <p:sldId id="283" r:id="rId20"/>
    <p:sldId id="276" r:id="rId21"/>
    <p:sldId id="277" r:id="rId22"/>
    <p:sldId id="278" r:id="rId23"/>
    <p:sldId id="279" r:id="rId24"/>
    <p:sldId id="280" r:id="rId25"/>
    <p:sldId id="281" r:id="rId26"/>
    <p:sldId id="445" r:id="rId27"/>
  </p:sldIdLst>
  <p:sldSz cx="12192000" cy="6858000"/>
  <p:notesSz cx="6858000" cy="9144000"/>
  <p:embeddedFontLst>
    <p:embeddedFont>
      <p:font typeface="Lora" pitchFamily="2" charset="0"/>
      <p:regular r:id="rId29"/>
      <p:bold r:id="rId30"/>
      <p:italic r:id="rId31"/>
      <p:boldItalic r:id="rId32"/>
    </p:embeddedFont>
    <p:embeddedFont>
      <p:font typeface="Lora SemiBold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hY0VGuO1VX1EPrKtq1Pof2WYo/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47"/>
    <p:restoredTop sz="95853"/>
  </p:normalViewPr>
  <p:slideViewPr>
    <p:cSldViewPr snapToGrid="0">
      <p:cViewPr>
        <p:scale>
          <a:sx n="89" d="100"/>
          <a:sy n="89" d="100"/>
        </p:scale>
        <p:origin x="696" y="6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46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48838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538865" y="3966825"/>
            <a:ext cx="5780516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buSzPts val="2700"/>
            </a:pP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Что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делает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героя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героем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?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538865" y="4734845"/>
            <a:ext cx="4138200" cy="1088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lvl="0" algn="just">
              <a:buSzPts val="1400"/>
            </a:pPr>
            <a:r>
              <a:rPr lang="en-US" dirty="0" err="1">
                <a:solidFill>
                  <a:schemeClr val="dk1"/>
                </a:solidFill>
              </a:rPr>
              <a:t>История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из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Зоара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об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Аврааме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история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Раши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о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Яакове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история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Ребе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о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рабби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Шимоне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бар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Йохае</a:t>
            </a:r>
            <a:r>
              <a:rPr lang="en-US" dirty="0">
                <a:solidFill>
                  <a:schemeClr val="dk1"/>
                </a:solidFill>
              </a:rPr>
              <a:t>. </a:t>
            </a:r>
            <a:r>
              <a:rPr lang="en-US" dirty="0" err="1">
                <a:solidFill>
                  <a:schemeClr val="dk1"/>
                </a:solidFill>
              </a:rPr>
              <a:t>Что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общего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у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этих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историй</a:t>
            </a:r>
            <a:r>
              <a:rPr lang="en-US" dirty="0">
                <a:solidFill>
                  <a:schemeClr val="dk1"/>
                </a:solidFill>
              </a:rPr>
              <a:t>? </a:t>
            </a:r>
            <a:r>
              <a:rPr lang="en-US" dirty="0" err="1">
                <a:solidFill>
                  <a:schemeClr val="dk1"/>
                </a:solidFill>
              </a:rPr>
              <a:t>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какой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общий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знаменатель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сделал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их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вечными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еврейскими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героями</a:t>
            </a:r>
            <a:r>
              <a:rPr lang="en-US" dirty="0">
                <a:solidFill>
                  <a:schemeClr val="dk1"/>
                </a:solidFill>
              </a:rPr>
              <a:t>?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/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 t="5442" b="5441"/>
          <a:stretch/>
        </p:blipFill>
        <p:spPr>
          <a:xfrm>
            <a:off x="495024" y="388307"/>
            <a:ext cx="5868198" cy="32838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600416C3-6777-0541-BB48-B94E52629553}"/>
              </a:ext>
            </a:extLst>
          </p:cNvPr>
          <p:cNvGrpSpPr/>
          <p:nvPr/>
        </p:nvGrpSpPr>
        <p:grpSpPr>
          <a:xfrm>
            <a:off x="6319381" y="1578279"/>
            <a:ext cx="6440910" cy="5734327"/>
            <a:chOff x="6723019" y="2352675"/>
            <a:chExt cx="5999696" cy="4913200"/>
          </a:xfrm>
        </p:grpSpPr>
        <p:grpSp>
          <p:nvGrpSpPr>
            <p:cNvPr id="11" name="קבוצה 10">
              <a:extLst>
                <a:ext uri="{FF2B5EF4-FFF2-40B4-BE49-F238E27FC236}">
                  <a16:creationId xmlns:a16="http://schemas.microsoft.com/office/drawing/2014/main" id="{D7B0C930-2A73-794A-A5BF-F39227186A5F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E4B541B2-A283-7D43-8446-D382FF7760DC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6" name="קבוצה 15">
                <a:extLst>
                  <a:ext uri="{FF2B5EF4-FFF2-40B4-BE49-F238E27FC236}">
                    <a16:creationId xmlns:a16="http://schemas.microsoft.com/office/drawing/2014/main" id="{05031E35-6EB7-3C4D-8FD7-33CC856A05FC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7" name="מלבן 16">
                  <a:extLst>
                    <a:ext uri="{FF2B5EF4-FFF2-40B4-BE49-F238E27FC236}">
                      <a16:creationId xmlns:a16="http://schemas.microsoft.com/office/drawing/2014/main" id="{D518A9B4-F0EF-2E4F-8AEF-8B519EFA1B66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8" name="תמונה 17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08753764-DA93-3349-A39D-374F1C6077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Google Shape;90;p1">
              <a:extLst>
                <a:ext uri="{FF2B5EF4-FFF2-40B4-BE49-F238E27FC236}">
                  <a16:creationId xmlns:a16="http://schemas.microsoft.com/office/drawing/2014/main" id="{BAE17FBE-2757-7A40-A3B4-F60595D9F765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3" name="Google Shape;91;p1">
                <a:extLst>
                  <a:ext uri="{FF2B5EF4-FFF2-40B4-BE49-F238E27FC236}">
                    <a16:creationId xmlns:a16="http://schemas.microsoft.com/office/drawing/2014/main" id="{D1A9924A-549C-7B40-96BE-846397471A7F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92;p1">
                <a:extLst>
                  <a:ext uri="{FF2B5EF4-FFF2-40B4-BE49-F238E27FC236}">
                    <a16:creationId xmlns:a16="http://schemas.microsoft.com/office/drawing/2014/main" id="{8B0080D7-4388-AC4E-8338-1DE5356053B4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Вайеце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69228" y="859706"/>
            <a:ext cx="5067485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lnSpc>
                <a:spcPct val="80000"/>
              </a:lnSpc>
              <a:buSzPts val="3200"/>
            </a:pP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A.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Утраченная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слава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98" name="Google Shape;98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9" name="Google Shape;99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ВАЙЕЦЕ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1" name="Google Shape;101;p2"/>
          <p:cNvPicPr preferRelativeResize="0"/>
          <p:nvPr/>
        </p:nvPicPr>
        <p:blipFill rotWithShape="1">
          <a:blip r:embed="rId4">
            <a:alphaModFix/>
          </a:blip>
          <a:srcRect t="9472" b="9471"/>
          <a:stretch/>
        </p:blipFill>
        <p:spPr>
          <a:xfrm>
            <a:off x="569228" y="2918565"/>
            <a:ext cx="6533030" cy="34252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4BB7A56A-E485-0A40-BD2A-CD36EC4652B5}"/>
              </a:ext>
            </a:extLst>
          </p:cNvPr>
          <p:cNvGrpSpPr/>
          <p:nvPr/>
        </p:nvGrpSpPr>
        <p:grpSpPr>
          <a:xfrm>
            <a:off x="8129392" y="3331922"/>
            <a:ext cx="4630899" cy="3980683"/>
            <a:chOff x="6723019" y="2352675"/>
            <a:chExt cx="5999696" cy="4913200"/>
          </a:xfrm>
        </p:grpSpPr>
        <p:grpSp>
          <p:nvGrpSpPr>
            <p:cNvPr id="9" name="קבוצה 8">
              <a:extLst>
                <a:ext uri="{FF2B5EF4-FFF2-40B4-BE49-F238E27FC236}">
                  <a16:creationId xmlns:a16="http://schemas.microsoft.com/office/drawing/2014/main" id="{A2064F1E-FFBE-0344-B7FF-A320729C4FBB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8BA76FBD-75ED-E94F-B701-7E93267F02D8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4" name="קבוצה 13">
                <a:extLst>
                  <a:ext uri="{FF2B5EF4-FFF2-40B4-BE49-F238E27FC236}">
                    <a16:creationId xmlns:a16="http://schemas.microsoft.com/office/drawing/2014/main" id="{20342488-6886-C543-A6B7-9DADDE34A650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5" name="מלבן 14">
                  <a:extLst>
                    <a:ext uri="{FF2B5EF4-FFF2-40B4-BE49-F238E27FC236}">
                      <a16:creationId xmlns:a16="http://schemas.microsoft.com/office/drawing/2014/main" id="{0F97A29F-B659-9343-90A9-E961ED84B3C2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6" name="תמונה 15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09308DFC-B920-2041-B20A-D21BFE329C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" name="Google Shape;90;p1">
              <a:extLst>
                <a:ext uri="{FF2B5EF4-FFF2-40B4-BE49-F238E27FC236}">
                  <a16:creationId xmlns:a16="http://schemas.microsoft.com/office/drawing/2014/main" id="{2EB46B83-FA59-2148-91E1-EB24E43A3D43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1" name="Google Shape;91;p1">
                <a:extLst>
                  <a:ext uri="{FF2B5EF4-FFF2-40B4-BE49-F238E27FC236}">
                    <a16:creationId xmlns:a16="http://schemas.microsoft.com/office/drawing/2014/main" id="{FB20EB5E-BD8F-B84B-BD38-7EDABCB03B1A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92;p1">
                <a:extLst>
                  <a:ext uri="{FF2B5EF4-FFF2-40B4-BE49-F238E27FC236}">
                    <a16:creationId xmlns:a16="http://schemas.microsoft.com/office/drawing/2014/main" id="{610CBED2-FBE5-2B42-8C79-6271F4F1F08A}"/>
                  </a:ext>
                </a:extLst>
              </p:cNvPr>
              <p:cNvSpPr txBox="1"/>
              <p:nvPr/>
            </p:nvSpPr>
            <p:spPr>
              <a:xfrm>
                <a:off x="9646231" y="5729801"/>
                <a:ext cx="1762795" cy="3798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 rtl="1"/>
                <a:r>
                  <a:rPr lang="ru-RU" dirty="0" err="1">
                    <a:solidFill>
                      <a:schemeClr val="lt1"/>
                    </a:solidFill>
                  </a:rPr>
                  <a:t>Вайеце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 txBox="1"/>
          <p:nvPr/>
        </p:nvSpPr>
        <p:spPr>
          <a:xfrm>
            <a:off x="2304539" y="2686178"/>
            <a:ext cx="4937760" cy="1077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/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 28:10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Беэр-Шевы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Харан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8" name="Google Shape;108;p3"/>
          <p:cNvGrpSpPr/>
          <p:nvPr/>
        </p:nvGrpSpPr>
        <p:grpSpPr>
          <a:xfrm>
            <a:off x="2304539" y="1962270"/>
            <a:ext cx="4877100" cy="476933"/>
            <a:chOff x="2423055" y="1467204"/>
            <a:chExt cx="4877100" cy="476933"/>
          </a:xfrm>
        </p:grpSpPr>
        <p:sp>
          <p:nvSpPr>
            <p:cNvPr id="109" name="Google Shape;109;p3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3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1</a:t>
              </a:r>
            </a:p>
          </p:txBody>
        </p:sp>
      </p:grpSp>
      <p:sp>
        <p:nvSpPr>
          <p:cNvPr id="111" name="Google Shape;111;p3"/>
          <p:cNvSpPr txBox="1"/>
          <p:nvPr/>
        </p:nvSpPr>
        <p:spPr>
          <a:xfrm>
            <a:off x="7633063" y="3030983"/>
            <a:ext cx="38880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יַעֲקֹב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חָרָנָה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4"/>
          <p:cNvSpPr txBox="1"/>
          <p:nvPr/>
        </p:nvSpPr>
        <p:spPr>
          <a:xfrm>
            <a:off x="2288497" y="2288162"/>
            <a:ext cx="4937760" cy="464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/>
            <a:r>
              <a:rPr lang="en-US" sz="1800" dirty="0" err="1">
                <a:solidFill>
                  <a:srgbClr val="19969B"/>
                </a:solidFill>
              </a:rPr>
              <a:t>Мидраш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раба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единственным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покинул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погонщики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верблюдов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покинули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Азарья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Симона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великолепие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оттуда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исчезают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великолепие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8" name="Google Shape;118;p4"/>
          <p:cNvGrpSpPr/>
          <p:nvPr/>
        </p:nvGrpSpPr>
        <p:grpSpPr>
          <a:xfrm>
            <a:off x="2288497" y="1564254"/>
            <a:ext cx="4877100" cy="476933"/>
            <a:chOff x="2423055" y="1467204"/>
            <a:chExt cx="4877100" cy="476933"/>
          </a:xfrm>
        </p:grpSpPr>
        <p:sp>
          <p:nvSpPr>
            <p:cNvPr id="119" name="Google Shape;119;p4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4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2</a:t>
              </a:r>
            </a:p>
          </p:txBody>
        </p:sp>
      </p:grpSp>
      <p:sp>
        <p:nvSpPr>
          <p:cNvPr id="121" name="Google Shape;121;p4"/>
          <p:cNvSpPr txBox="1"/>
          <p:nvPr/>
        </p:nvSpPr>
        <p:spPr>
          <a:xfrm>
            <a:off x="7617021" y="2632967"/>
            <a:ext cx="38880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צֵא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יָצָא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וַהֲרֵי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חֲמָרִים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יָצְאו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ּ!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יַעֲקֹב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?...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עֲזַרְיָה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סִימוֹן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זְמַן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זִיוָה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הֲדָרָה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יָצָא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זִיוָה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הֲדָרָה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r" rtl="0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sz="2200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5"/>
          <p:cNvSpPr txBox="1"/>
          <p:nvPr/>
        </p:nvSpPr>
        <p:spPr>
          <a:xfrm>
            <a:off x="2311533" y="1110757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/>
            <a:r>
              <a:rPr lang="en-US" sz="1800" dirty="0" err="1">
                <a:solidFill>
                  <a:srgbClr val="19969B"/>
                </a:solidFill>
              </a:rPr>
              <a:t>Что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насчет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Ицхака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Ривки</a:t>
            </a:r>
            <a:r>
              <a:rPr lang="en-US" sz="1800" dirty="0">
                <a:solidFill>
                  <a:srgbClr val="19969B"/>
                </a:solidFill>
              </a:rPr>
              <a:t>?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28" name="Google Shape;128;p5"/>
          <p:cNvSpPr txBox="1"/>
          <p:nvPr/>
        </p:nvSpPr>
        <p:spPr>
          <a:xfrm>
            <a:off x="2311533" y="1529205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ухода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пишет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Следовало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Харана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упоминать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уход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отпечаток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великолепие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оттуда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исчезают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великолепие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1:7):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Наоми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9" name="Google Shape;129;p5"/>
          <p:cNvSpPr txBox="1"/>
          <p:nvPr/>
        </p:nvSpPr>
        <p:spPr>
          <a:xfrm>
            <a:off x="7777546" y="1525187"/>
            <a:ext cx="38862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יעקב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יעקב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חרנה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הזכיר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יציאתו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מגיד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שיציאת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צדיק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שהצדיק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זיוה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זיוה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ותצא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האמור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בנעמי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30" name="Google Shape;130;p5"/>
          <p:cNvSpPr/>
          <p:nvPr/>
        </p:nvSpPr>
        <p:spPr>
          <a:xfrm rot="10800000" flipH="1">
            <a:off x="2311533" y="826150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5"/>
          <p:cNvSpPr txBox="1">
            <a:spLocks noGrp="1"/>
          </p:cNvSpPr>
          <p:nvPr>
            <p:ph type="title"/>
          </p:nvPr>
        </p:nvSpPr>
        <p:spPr>
          <a:xfrm>
            <a:off x="2311534" y="499288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6"/>
          <p:cNvSpPr txBox="1"/>
          <p:nvPr/>
        </p:nvSpPr>
        <p:spPr>
          <a:xfrm>
            <a:off x="2307512" y="1181225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Комментаторы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уход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Беэр-Шевы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красоты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великолепия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родители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Ривка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8" name="Google Shape;138;p6"/>
          <p:cNvSpPr txBox="1"/>
          <p:nvPr/>
        </p:nvSpPr>
        <p:spPr>
          <a:xfrm>
            <a:off x="7775536" y="1195513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וצריך להבין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קושיא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ששואלים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המפרשים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שראיתי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יציאת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יעקב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זיוה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ורבקה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הוריו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ומחנכיו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יעקב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נמצאים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?!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7"/>
          <p:cNvSpPr txBox="1"/>
          <p:nvPr/>
        </p:nvSpPr>
        <p:spPr>
          <a:xfrm>
            <a:off x="2304251" y="2252407"/>
            <a:ext cx="4937760" cy="307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/>
            <a:r>
              <a:rPr lang="en-US" sz="1800" dirty="0" err="1">
                <a:solidFill>
                  <a:srgbClr val="19969B"/>
                </a:solidFill>
              </a:rPr>
              <a:t>Мидраш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раба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Ривка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Азарья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Симона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сравнима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двух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5" name="Google Shape;145;p7"/>
          <p:cNvGrpSpPr/>
          <p:nvPr/>
        </p:nvGrpSpPr>
        <p:grpSpPr>
          <a:xfrm>
            <a:off x="2304252" y="1590892"/>
            <a:ext cx="4877100" cy="476933"/>
            <a:chOff x="2423055" y="1467204"/>
            <a:chExt cx="4877100" cy="476933"/>
          </a:xfrm>
        </p:grpSpPr>
        <p:sp>
          <p:nvSpPr>
            <p:cNvPr id="146" name="Google Shape;146;p7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7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3</a:t>
              </a:r>
            </a:p>
          </p:txBody>
        </p:sp>
      </p:grpSp>
      <p:sp>
        <p:nvSpPr>
          <p:cNvPr id="148" name="Google Shape;148;p7"/>
          <p:cNvSpPr txBox="1"/>
          <p:nvPr/>
        </p:nvSpPr>
        <p:spPr>
          <a:xfrm>
            <a:off x="7773905" y="2504376"/>
            <a:ext cx="3886200" cy="2049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נִיחָא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הָיְתָה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לְבַד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וְרִבְקָה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עֲזַרְיָה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סִימוֹן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זְכוּתו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צַדִיק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לִזְכוּתו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8"/>
          <p:cNvSpPr txBox="1"/>
          <p:nvPr/>
        </p:nvSpPr>
        <p:spPr>
          <a:xfrm>
            <a:off x="2311533" y="627924"/>
            <a:ext cx="4937760" cy="7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комментаторы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возражение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мидраша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Ривка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сравнима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двух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исчезают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великолепие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комментария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уход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отпечаток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уходе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обретает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дополнительный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исчезают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великолепие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всё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исчезло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5" name="Google Shape;155;p8"/>
          <p:cNvSpPr txBox="1"/>
          <p:nvPr/>
        </p:nvSpPr>
        <p:spPr>
          <a:xfrm>
            <a:off x="7777546" y="608219"/>
            <a:ext cx="38862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שהמפרשים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מביאים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התירוץ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שבמדרש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ניחא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דתמן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הצדקת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דהוי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ורבקה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ומתרץ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זכותו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צדיק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לזכותו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צדיקים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זיוה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בתחלת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פירושו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שיציאת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צדיק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צדיק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זיוה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שנסתלק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לגמרי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56" name="Google Shape;156;p8"/>
          <p:cNvSpPr/>
          <p:nvPr/>
        </p:nvSpPr>
        <p:spPr>
          <a:xfrm rot="10800000" flipH="1">
            <a:off x="2311533" y="48120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8"/>
          <p:cNvSpPr txBox="1">
            <a:spLocks noGrp="1"/>
          </p:cNvSpPr>
          <p:nvPr>
            <p:ph type="title"/>
          </p:nvPr>
        </p:nvSpPr>
        <p:spPr>
          <a:xfrm>
            <a:off x="2311534" y="15434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9"/>
          <p:cNvSpPr txBox="1"/>
          <p:nvPr/>
        </p:nvSpPr>
        <p:spPr>
          <a:xfrm>
            <a:off x="744592" y="738827"/>
            <a:ext cx="5196000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Молодой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вовлеченный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64" name="Google Shape;164;p9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65" name="Google Shape;165;p9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9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ВАЙЕЦЕ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7" name="Google Shape;167;p9"/>
          <p:cNvPicPr preferRelativeResize="0"/>
          <p:nvPr/>
        </p:nvPicPr>
        <p:blipFill rotWithShape="1">
          <a:blip r:embed="rId4">
            <a:alphaModFix/>
          </a:blip>
          <a:srcRect t="472" r="30247" b="-472"/>
          <a:stretch/>
        </p:blipFill>
        <p:spPr>
          <a:xfrm>
            <a:off x="744592" y="2972274"/>
            <a:ext cx="5358384" cy="34655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D6B69A30-8D53-F847-9D07-5722CFD71BE1}"/>
              </a:ext>
            </a:extLst>
          </p:cNvPr>
          <p:cNvGrpSpPr/>
          <p:nvPr/>
        </p:nvGrpSpPr>
        <p:grpSpPr>
          <a:xfrm>
            <a:off x="8129392" y="3331922"/>
            <a:ext cx="4630899" cy="3980683"/>
            <a:chOff x="6723019" y="2352675"/>
            <a:chExt cx="5999696" cy="4913200"/>
          </a:xfrm>
        </p:grpSpPr>
        <p:grpSp>
          <p:nvGrpSpPr>
            <p:cNvPr id="9" name="קבוצה 8">
              <a:extLst>
                <a:ext uri="{FF2B5EF4-FFF2-40B4-BE49-F238E27FC236}">
                  <a16:creationId xmlns:a16="http://schemas.microsoft.com/office/drawing/2014/main" id="{BA27520D-5ACB-DF4A-834B-74FBF3FEFA7D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50BC6896-AD39-8846-8790-CD2D2A6C134B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4" name="קבוצה 13">
                <a:extLst>
                  <a:ext uri="{FF2B5EF4-FFF2-40B4-BE49-F238E27FC236}">
                    <a16:creationId xmlns:a16="http://schemas.microsoft.com/office/drawing/2014/main" id="{2755C083-428D-0741-BE74-582DCA82CDF8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5" name="מלבן 14">
                  <a:extLst>
                    <a:ext uri="{FF2B5EF4-FFF2-40B4-BE49-F238E27FC236}">
                      <a16:creationId xmlns:a16="http://schemas.microsoft.com/office/drawing/2014/main" id="{CFB810BD-EB13-B443-9824-13B0A95D9617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6" name="תמונה 15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50248300-1369-B643-BD71-628D004DFA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" name="Google Shape;90;p1">
              <a:extLst>
                <a:ext uri="{FF2B5EF4-FFF2-40B4-BE49-F238E27FC236}">
                  <a16:creationId xmlns:a16="http://schemas.microsoft.com/office/drawing/2014/main" id="{809B9DE9-B5F7-E74C-802A-8AE328BDBBC1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1" name="Google Shape;91;p1">
                <a:extLst>
                  <a:ext uri="{FF2B5EF4-FFF2-40B4-BE49-F238E27FC236}">
                    <a16:creationId xmlns:a16="http://schemas.microsoft.com/office/drawing/2014/main" id="{614F9058-DDFE-D340-AF74-C1761A96FDCE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92;p1">
                <a:extLst>
                  <a:ext uri="{FF2B5EF4-FFF2-40B4-BE49-F238E27FC236}">
                    <a16:creationId xmlns:a16="http://schemas.microsoft.com/office/drawing/2014/main" id="{BDAAC7A4-C526-6B4C-AA94-801F16B5771D}"/>
                  </a:ext>
                </a:extLst>
              </p:cNvPr>
              <p:cNvSpPr txBox="1"/>
              <p:nvPr/>
            </p:nvSpPr>
            <p:spPr>
              <a:xfrm>
                <a:off x="9646231" y="5729801"/>
                <a:ext cx="1762795" cy="3798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 rtl="1"/>
                <a:r>
                  <a:rPr lang="ru-RU" dirty="0" err="1">
                    <a:solidFill>
                      <a:schemeClr val="lt1"/>
                    </a:solidFill>
                  </a:rPr>
                  <a:t>Вайеце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0"/>
          <p:cNvSpPr txBox="1"/>
          <p:nvPr/>
        </p:nvSpPr>
        <p:spPr>
          <a:xfrm>
            <a:off x="2311533" y="654974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Ицхак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Ривка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местное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сообщество</a:t>
            </a:r>
            <a:endParaRPr dirty="0"/>
          </a:p>
        </p:txBody>
      </p:sp>
      <p:sp>
        <p:nvSpPr>
          <p:cNvPr id="174" name="Google Shape;174;p10"/>
          <p:cNvSpPr txBox="1"/>
          <p:nvPr/>
        </p:nvSpPr>
        <p:spPr>
          <a:xfrm>
            <a:off x="2311533" y="1030558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оттуда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исчезли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великолепие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ухода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Ривка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по-простому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продолжении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повествования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завершения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пятилетний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употребляется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связывал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ослепли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заперт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мертвый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покинуло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5" name="Google Shape;175;p10"/>
          <p:cNvSpPr txBox="1"/>
          <p:nvPr/>
        </p:nvSpPr>
        <p:spPr>
          <a:xfrm>
            <a:off x="7777546" y="1030558"/>
            <a:ext cx="38862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זיוה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יציאתו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נשארו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ורבקה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בפשטות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הכתובים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חמש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ממתין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לסיום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אלקי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ומפרש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במקרא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שייחד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הצדיקים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בחייהם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אלקי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פלוני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. 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ייחד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עיניו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וכלוא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ויצר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פסק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76" name="Google Shape;176;p10"/>
          <p:cNvSpPr/>
          <p:nvPr/>
        </p:nvSpPr>
        <p:spPr>
          <a:xfrm rot="10800000" flipH="1">
            <a:off x="2311533" y="483241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0"/>
          <p:cNvSpPr txBox="1">
            <a:spLocks noGrp="1"/>
          </p:cNvSpPr>
          <p:nvPr>
            <p:ph type="title"/>
          </p:nvPr>
        </p:nvSpPr>
        <p:spPr>
          <a:xfrm>
            <a:off x="2311534" y="156379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1"/>
          <p:cNvSpPr txBox="1"/>
          <p:nvPr/>
        </p:nvSpPr>
        <p:spPr>
          <a:xfrm>
            <a:off x="2454469" y="128842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/>
            <a:r>
              <a:rPr lang="en-US" sz="1800" dirty="0" err="1">
                <a:solidFill>
                  <a:srgbClr val="19969B"/>
                </a:solidFill>
              </a:rPr>
              <a:t>Кто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был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улицах</a:t>
            </a:r>
            <a:r>
              <a:rPr lang="en-US" sz="1800" dirty="0">
                <a:solidFill>
                  <a:srgbClr val="19969B"/>
                </a:solidFill>
              </a:rPr>
              <a:t>?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84" name="Google Shape;184;p11"/>
          <p:cNvSpPr txBox="1"/>
          <p:nvPr/>
        </p:nvSpPr>
        <p:spPr>
          <a:xfrm>
            <a:off x="2454476" y="461562"/>
            <a:ext cx="493776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пятилетнему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уход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исчезновению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красоты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оказался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взаперти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контакта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городажанами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сияние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разрасталась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проживания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идущим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городским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улицам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Ривки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взгляда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дочери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постоянно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находилась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рядом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слепоты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обходиться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постоянном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5" name="Google Shape;185;p11"/>
          <p:cNvSpPr txBox="1"/>
          <p:nvPr/>
        </p:nvSpPr>
        <p:spPr>
          <a:xfrm>
            <a:off x="7849018" y="465949"/>
            <a:ext cx="38862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להבן-חמש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שיציאת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יעקב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גרמה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כשנשאר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אנשי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להקרין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מאורו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וזיוו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ניתוסף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ישיבתו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בחוצות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לרבקה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ד"כל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פנימה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להמצא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במחיצתו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דמכיון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ש"כהו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עיניו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להסתדר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הוצרך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שמישהו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2"/>
          <p:cNvSpPr txBox="1"/>
          <p:nvPr/>
        </p:nvSpPr>
        <p:spPr>
          <a:xfrm>
            <a:off x="2371732" y="266689"/>
            <a:ext cx="493776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Ривка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выполняла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обязанностей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единственным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Ривки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ослеп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отцовского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Эвера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проходил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контактировал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жителями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оказывая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сильное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влияние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красотой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великолепием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оттуда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исчезли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великолепие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исчезли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удалились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2" name="Google Shape;192;p12"/>
          <p:cNvSpPr txBox="1"/>
          <p:nvPr/>
        </p:nvSpPr>
        <p:spPr>
          <a:xfrm>
            <a:off x="7814790" y="276203"/>
            <a:ext cx="38862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במחיצתו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כחלק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מתפקידה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ונמצא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שהיחידי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שלשת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הצדיקים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ויעקב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מתהלך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עיניו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יעקב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שבלכתו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מדרשם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המדרש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הוצרך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ובמילא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אנשי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ופעל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זיוה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יעקב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כש"יצא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זיוה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דייקא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שנסתלק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לגמרי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3"/>
          <p:cNvSpPr txBox="1"/>
          <p:nvPr/>
        </p:nvSpPr>
        <p:spPr>
          <a:xfrm>
            <a:off x="737616" y="899074"/>
            <a:ext cx="5731365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Родословная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Ноаха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99" name="Google Shape;199;p13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00" name="Google Shape;200;p13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13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ВАЙЕЦЕ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02" name="Google Shape;202;p13"/>
          <p:cNvPicPr preferRelativeResize="0"/>
          <p:nvPr/>
        </p:nvPicPr>
        <p:blipFill rotWithShape="1">
          <a:blip r:embed="rId4">
            <a:alphaModFix/>
          </a:blip>
          <a:srcRect t="1967" b="1967"/>
          <a:stretch/>
        </p:blipFill>
        <p:spPr>
          <a:xfrm>
            <a:off x="737616" y="2997301"/>
            <a:ext cx="5358384" cy="34655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A0D0E7A6-F321-3347-BDC4-8DADCACB3A3B}"/>
              </a:ext>
            </a:extLst>
          </p:cNvPr>
          <p:cNvGrpSpPr/>
          <p:nvPr/>
        </p:nvGrpSpPr>
        <p:grpSpPr>
          <a:xfrm>
            <a:off x="8129392" y="3331922"/>
            <a:ext cx="4630899" cy="3980683"/>
            <a:chOff x="6723019" y="2352675"/>
            <a:chExt cx="5999696" cy="4913200"/>
          </a:xfrm>
        </p:grpSpPr>
        <p:grpSp>
          <p:nvGrpSpPr>
            <p:cNvPr id="9" name="קבוצה 8">
              <a:extLst>
                <a:ext uri="{FF2B5EF4-FFF2-40B4-BE49-F238E27FC236}">
                  <a16:creationId xmlns:a16="http://schemas.microsoft.com/office/drawing/2014/main" id="{550DB987-4DBE-FF45-BBBD-83F0666C58B2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8AFB7D8E-595A-554F-95C5-E843FC598D35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4" name="קבוצה 13">
                <a:extLst>
                  <a:ext uri="{FF2B5EF4-FFF2-40B4-BE49-F238E27FC236}">
                    <a16:creationId xmlns:a16="http://schemas.microsoft.com/office/drawing/2014/main" id="{29073110-5B6A-CE46-A495-618BA159C358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5" name="מלבן 14">
                  <a:extLst>
                    <a:ext uri="{FF2B5EF4-FFF2-40B4-BE49-F238E27FC236}">
                      <a16:creationId xmlns:a16="http://schemas.microsoft.com/office/drawing/2014/main" id="{E83791F0-13A7-F14A-9220-8D6F3203594F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6" name="תמונה 15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6CAB13D4-1E26-324E-B3C6-07A008997D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" name="Google Shape;90;p1">
              <a:extLst>
                <a:ext uri="{FF2B5EF4-FFF2-40B4-BE49-F238E27FC236}">
                  <a16:creationId xmlns:a16="http://schemas.microsoft.com/office/drawing/2014/main" id="{CC10B9FC-7AFE-6F40-875A-2A45AECEFE07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1" name="Google Shape;91;p1">
                <a:extLst>
                  <a:ext uri="{FF2B5EF4-FFF2-40B4-BE49-F238E27FC236}">
                    <a16:creationId xmlns:a16="http://schemas.microsoft.com/office/drawing/2014/main" id="{23E034C9-1A73-1B4E-8ABE-ACA399CEBF18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92;p1">
                <a:extLst>
                  <a:ext uri="{FF2B5EF4-FFF2-40B4-BE49-F238E27FC236}">
                    <a16:creationId xmlns:a16="http://schemas.microsoft.com/office/drawing/2014/main" id="{B62D2CEE-26DD-DC47-AF96-7B9147B95671}"/>
                  </a:ext>
                </a:extLst>
              </p:cNvPr>
              <p:cNvSpPr txBox="1"/>
              <p:nvPr/>
            </p:nvSpPr>
            <p:spPr>
              <a:xfrm>
                <a:off x="9646231" y="5729801"/>
                <a:ext cx="1762795" cy="3798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 rtl="1"/>
                <a:r>
                  <a:rPr lang="ru-RU" dirty="0" err="1">
                    <a:solidFill>
                      <a:schemeClr val="lt1"/>
                    </a:solidFill>
                  </a:rPr>
                  <a:t>Вайеце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4"/>
          <p:cNvSpPr txBox="1"/>
          <p:nvPr/>
        </p:nvSpPr>
        <p:spPr>
          <a:xfrm>
            <a:off x="2288498" y="1071855"/>
            <a:ext cx="4937760" cy="1494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/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 6:9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родословная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непорочным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9" name="Google Shape;209;p14"/>
          <p:cNvGrpSpPr/>
          <p:nvPr/>
        </p:nvGrpSpPr>
        <p:grpSpPr>
          <a:xfrm>
            <a:off x="2288498" y="347947"/>
            <a:ext cx="4877100" cy="476933"/>
            <a:chOff x="2423055" y="1467204"/>
            <a:chExt cx="4877100" cy="476933"/>
          </a:xfrm>
        </p:grpSpPr>
        <p:sp>
          <p:nvSpPr>
            <p:cNvPr id="210" name="Google Shape;210;p14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14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4</a:t>
              </a:r>
            </a:p>
          </p:txBody>
        </p:sp>
      </p:grpSp>
      <p:sp>
        <p:nvSpPr>
          <p:cNvPr id="212" name="Google Shape;212;p14"/>
          <p:cNvSpPr txBox="1"/>
          <p:nvPr/>
        </p:nvSpPr>
        <p:spPr>
          <a:xfrm>
            <a:off x="7765129" y="1359354"/>
            <a:ext cx="38880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תּוֹלְדֹת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נֹח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נֹח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דֹרֹתָיו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אֶת־הָאֱלֹקִים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הִתְהַל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ְ־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נֹח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ַ׃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8" name="Google Shape;218;p15">
            <a:extLst>
              <a:ext uri="{FF2B5EF4-FFF2-40B4-BE49-F238E27FC236}">
                <a16:creationId xmlns:a16="http://schemas.microsoft.com/office/drawing/2014/main" id="{02233E57-25A5-2542-8661-0BAA3A047D88}"/>
              </a:ext>
            </a:extLst>
          </p:cNvPr>
          <p:cNvSpPr txBox="1"/>
          <p:nvPr/>
        </p:nvSpPr>
        <p:spPr>
          <a:xfrm>
            <a:off x="2288498" y="3432220"/>
            <a:ext cx="4937760" cy="2677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/>
            <a:r>
              <a:rPr lang="en-US" sz="1800" dirty="0" err="1">
                <a:solidFill>
                  <a:srgbClr val="19969B"/>
                </a:solidFill>
              </a:rPr>
              <a:t>Зоар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Непорочным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поколениях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поздних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например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Давида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oogle Shape;219;p15">
            <a:extLst>
              <a:ext uri="{FF2B5EF4-FFF2-40B4-BE49-F238E27FC236}">
                <a16:creationId xmlns:a16="http://schemas.microsoft.com/office/drawing/2014/main" id="{A8CF4DFC-99B4-1A47-8279-2ADB5D96A0DA}"/>
              </a:ext>
            </a:extLst>
          </p:cNvPr>
          <p:cNvGrpSpPr/>
          <p:nvPr/>
        </p:nvGrpSpPr>
        <p:grpSpPr>
          <a:xfrm>
            <a:off x="2288498" y="2813593"/>
            <a:ext cx="4877100" cy="434275"/>
            <a:chOff x="2423055" y="1046776"/>
            <a:chExt cx="4877100" cy="434275"/>
          </a:xfrm>
        </p:grpSpPr>
        <p:sp>
          <p:nvSpPr>
            <p:cNvPr id="10" name="Google Shape;220;p15">
              <a:extLst>
                <a:ext uri="{FF2B5EF4-FFF2-40B4-BE49-F238E27FC236}">
                  <a16:creationId xmlns:a16="http://schemas.microsoft.com/office/drawing/2014/main" id="{1E73A117-5B33-CC4C-AFF3-81ED86A15EC5}"/>
                </a:ext>
              </a:extLst>
            </p:cNvPr>
            <p:cNvSpPr/>
            <p:nvPr/>
          </p:nvSpPr>
          <p:spPr>
            <a:xfrm rot="10800000" flipH="1">
              <a:off x="2423055" y="1435332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221;p15">
              <a:extLst>
                <a:ext uri="{FF2B5EF4-FFF2-40B4-BE49-F238E27FC236}">
                  <a16:creationId xmlns:a16="http://schemas.microsoft.com/office/drawing/2014/main" id="{D48D8BAC-4871-314C-85F6-A33A11A2E403}"/>
                </a:ext>
              </a:extLst>
            </p:cNvPr>
            <p:cNvSpPr txBox="1"/>
            <p:nvPr/>
          </p:nvSpPr>
          <p:spPr>
            <a:xfrm>
              <a:off x="2423055" y="1046776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5</a:t>
              </a:r>
            </a:p>
          </p:txBody>
        </p:sp>
      </p:grpSp>
      <p:sp>
        <p:nvSpPr>
          <p:cNvPr id="12" name="Google Shape;222;p15">
            <a:extLst>
              <a:ext uri="{FF2B5EF4-FFF2-40B4-BE49-F238E27FC236}">
                <a16:creationId xmlns:a16="http://schemas.microsoft.com/office/drawing/2014/main" id="{DC454B14-BA90-2A4E-AD0D-D5B757FC7204}"/>
              </a:ext>
            </a:extLst>
          </p:cNvPr>
          <p:cNvSpPr txBox="1"/>
          <p:nvPr/>
        </p:nvSpPr>
        <p:spPr>
          <a:xfrm>
            <a:off x="7765129" y="3696372"/>
            <a:ext cx="38880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מִים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דוֹרוֹתָיו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דּוֹרוֹת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אוּחָרִים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נֶחֱש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לִכְלוּם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דּוֹרו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דּוֹרו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וְדוֹרו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וִד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6"/>
          <p:cNvSpPr txBox="1"/>
          <p:nvPr/>
        </p:nvSpPr>
        <p:spPr>
          <a:xfrm>
            <a:off x="2424529" y="902281"/>
            <a:ext cx="4937760" cy="1889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/>
            <a:r>
              <a:rPr lang="en-US" sz="1800" dirty="0" err="1">
                <a:solidFill>
                  <a:srgbClr val="19969B"/>
                </a:solidFill>
              </a:rPr>
              <a:t>Раши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поколениях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9" name="Google Shape;229;p16"/>
          <p:cNvGrpSpPr/>
          <p:nvPr/>
        </p:nvGrpSpPr>
        <p:grpSpPr>
          <a:xfrm>
            <a:off x="2423675" y="178373"/>
            <a:ext cx="4886301" cy="476933"/>
            <a:chOff x="2423055" y="1467204"/>
            <a:chExt cx="4877100" cy="476933"/>
          </a:xfrm>
        </p:grpSpPr>
        <p:sp>
          <p:nvSpPr>
            <p:cNvPr id="230" name="Google Shape;230;p16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16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6</a:t>
              </a:r>
            </a:p>
          </p:txBody>
        </p:sp>
      </p:grpSp>
      <p:sp>
        <p:nvSpPr>
          <p:cNvPr id="232" name="Google Shape;232;p16"/>
          <p:cNvSpPr txBox="1"/>
          <p:nvPr/>
        </p:nvSpPr>
        <p:spPr>
          <a:xfrm>
            <a:off x="7834044" y="1173608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בדורותיו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וְאִלּו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בְדוֹרו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נֶחְש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לִכְלוּם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8" name="Google Shape;238;p17">
            <a:extLst>
              <a:ext uri="{FF2B5EF4-FFF2-40B4-BE49-F238E27FC236}">
                <a16:creationId xmlns:a16="http://schemas.microsoft.com/office/drawing/2014/main" id="{E9BBC286-F4A6-5749-B23E-F53EFE7707E4}"/>
              </a:ext>
            </a:extLst>
          </p:cNvPr>
          <p:cNvSpPr txBox="1"/>
          <p:nvPr/>
        </p:nvSpPr>
        <p:spPr>
          <a:xfrm>
            <a:off x="2424529" y="3714418"/>
            <a:ext cx="4937760" cy="2259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/>
            <a:r>
              <a:rPr lang="en-US" sz="1800" dirty="0" err="1">
                <a:solidFill>
                  <a:srgbClr val="19969B"/>
                </a:solidFill>
              </a:rPr>
              <a:t>Ницуцей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Зоар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Ноах</a:t>
            </a:r>
            <a:r>
              <a:rPr lang="en-US" sz="1800" dirty="0">
                <a:solidFill>
                  <a:srgbClr val="19969B"/>
                </a:solidFill>
              </a:rPr>
              <a:t>, 13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пояснения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58-м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oogle Shape;239;p17">
            <a:extLst>
              <a:ext uri="{FF2B5EF4-FFF2-40B4-BE49-F238E27FC236}">
                <a16:creationId xmlns:a16="http://schemas.microsoft.com/office/drawing/2014/main" id="{52331B97-07D0-3A44-A667-7A6DF0774B2B}"/>
              </a:ext>
            </a:extLst>
          </p:cNvPr>
          <p:cNvGrpSpPr/>
          <p:nvPr/>
        </p:nvGrpSpPr>
        <p:grpSpPr>
          <a:xfrm>
            <a:off x="2423675" y="2990510"/>
            <a:ext cx="4886301" cy="476933"/>
            <a:chOff x="2423055" y="1467204"/>
            <a:chExt cx="4877100" cy="476933"/>
          </a:xfrm>
        </p:grpSpPr>
        <p:sp>
          <p:nvSpPr>
            <p:cNvPr id="10" name="Google Shape;240;p17">
              <a:extLst>
                <a:ext uri="{FF2B5EF4-FFF2-40B4-BE49-F238E27FC236}">
                  <a16:creationId xmlns:a16="http://schemas.microsoft.com/office/drawing/2014/main" id="{C9C93A57-C243-A546-8074-70FD4E6EDAC1}"/>
                </a:ext>
              </a:extLst>
            </p:cNvPr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241;p17">
              <a:extLst>
                <a:ext uri="{FF2B5EF4-FFF2-40B4-BE49-F238E27FC236}">
                  <a16:creationId xmlns:a16="http://schemas.microsoft.com/office/drawing/2014/main" id="{85332F35-384F-5E46-97E9-966E7C047DC6}"/>
                </a:ext>
              </a:extLst>
            </p:cNvPr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7</a:t>
              </a:r>
            </a:p>
          </p:txBody>
        </p:sp>
      </p:grpSp>
      <p:sp>
        <p:nvSpPr>
          <p:cNvPr id="12" name="Google Shape;242;p17">
            <a:extLst>
              <a:ext uri="{FF2B5EF4-FFF2-40B4-BE49-F238E27FC236}">
                <a16:creationId xmlns:a16="http://schemas.microsoft.com/office/drawing/2014/main" id="{A24A784B-3218-7D4D-A309-A9828AE7FA56}"/>
              </a:ext>
            </a:extLst>
          </p:cNvPr>
          <p:cNvSpPr txBox="1"/>
          <p:nvPr/>
        </p:nvSpPr>
        <p:spPr>
          <a:xfrm>
            <a:off x="7834044" y="3973957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וּקְצָת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צָרִיך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עִיּוּן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אִלְמָלֵי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נ"ח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8"/>
          <p:cNvSpPr txBox="1"/>
          <p:nvPr/>
        </p:nvSpPr>
        <p:spPr>
          <a:xfrm>
            <a:off x="2311533" y="650714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/>
            <a:r>
              <a:rPr lang="en-US" sz="1800" dirty="0" err="1">
                <a:solidFill>
                  <a:srgbClr val="19969B"/>
                </a:solidFill>
              </a:rPr>
              <a:t>Обычная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причина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49" name="Google Shape;249;p18"/>
          <p:cNvSpPr txBox="1"/>
          <p:nvPr/>
        </p:nvSpPr>
        <p:spPr>
          <a:xfrm>
            <a:off x="2311532" y="1001882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прямому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пользы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удостоишься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исходя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величии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непорочный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невозможно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состоянии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0" name="Google Shape;250;p18"/>
          <p:cNvSpPr txBox="1"/>
          <p:nvPr/>
        </p:nvSpPr>
        <p:spPr>
          <a:xfrm>
            <a:off x="7777546" y="983380"/>
            <a:ext cx="38862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פשוטו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בתחילת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פרשת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להנאתך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ולטובתך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אעשך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שאודיע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טבעך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ה"להודיע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טבעך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מהגדלות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שה"איש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צדיק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ובמילא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51" name="Google Shape;251;p18"/>
          <p:cNvSpPr/>
          <p:nvPr/>
        </p:nvSpPr>
        <p:spPr>
          <a:xfrm rot="10800000" flipH="1">
            <a:off x="2311533" y="42609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8"/>
          <p:cNvSpPr txBox="1">
            <a:spLocks noGrp="1"/>
          </p:cNvSpPr>
          <p:nvPr>
            <p:ph type="title"/>
          </p:nvPr>
        </p:nvSpPr>
        <p:spPr>
          <a:xfrm>
            <a:off x="2311534" y="9923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9"/>
          <p:cNvSpPr txBox="1"/>
          <p:nvPr/>
        </p:nvSpPr>
        <p:spPr>
          <a:xfrm>
            <a:off x="2357450" y="0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величие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сравнению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произошло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осуществления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семьдесят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семьдесят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Харана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9" name="Google Shape;259;p19"/>
          <p:cNvSpPr txBox="1"/>
          <p:nvPr/>
        </p:nvSpPr>
        <p:spPr>
          <a:xfrm>
            <a:off x="7800505" y="-7751"/>
            <a:ext cx="38862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שטבעו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נחשב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ה"להודיע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טבעך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כשהתפרסם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הגדולה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שלגבי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הדרגה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נחשב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שה"להודיע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טבעך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כשהתרחש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מארצך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וממולדתך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וחמש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חמש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ושבעים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בצאתו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מחרן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ש"אילו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0"/>
          <p:cNvSpPr txBox="1"/>
          <p:nvPr/>
        </p:nvSpPr>
        <p:spPr>
          <a:xfrm>
            <a:off x="2373486" y="42864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несколько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пятьдесят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восемь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осуществилось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семьдесят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Харане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получило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постоянства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продолжения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наступлением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семидесяти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пяти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момента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6" name="Google Shape;266;p20"/>
          <p:cNvSpPr txBox="1"/>
          <p:nvPr/>
        </p:nvSpPr>
        <p:spPr>
          <a:xfrm>
            <a:off x="7808523" y="42864"/>
            <a:ext cx="38862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בדורו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נחשב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ה"להודיע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טבעך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מיתת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חמישים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ושמונה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וה"להודיע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טבעך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וחמש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ובפרט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המבואר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בחסידות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שעבודת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בהיותו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בחרן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הנפש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בחרן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ועיקר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עבודת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העבודה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העבודה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וחמש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התחיל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0"/>
          <p:cNvSpPr txBox="1"/>
          <p:nvPr/>
        </p:nvSpPr>
        <p:spPr>
          <a:xfrm>
            <a:off x="2373486" y="714375"/>
            <a:ext cx="493776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становится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высказывание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семьдесят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6" name="Google Shape;266;p20"/>
          <p:cNvSpPr txBox="1"/>
          <p:nvPr/>
        </p:nvSpPr>
        <p:spPr>
          <a:xfrm>
            <a:off x="7808523" y="714375"/>
            <a:ext cx="38862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ב"דור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וחמש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נחשב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20233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1"/>
          <p:cNvSpPr txBox="1"/>
          <p:nvPr/>
        </p:nvSpPr>
        <p:spPr>
          <a:xfrm>
            <a:off x="744592" y="894257"/>
            <a:ext cx="5643683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lnSpc>
                <a:spcPct val="80000"/>
              </a:lnSpc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Г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Всеобщее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освобождение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?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73" name="Google Shape;273;p2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74" name="Google Shape;274;p2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2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ВАЙЕЦЕ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76" name="Google Shape;276;p21"/>
          <p:cNvPicPr preferRelativeResize="0"/>
          <p:nvPr/>
        </p:nvPicPr>
        <p:blipFill rotWithShape="1">
          <a:blip r:embed="rId4">
            <a:alphaModFix/>
          </a:blip>
          <a:srcRect t="-299" r="30247" b="299"/>
          <a:stretch/>
        </p:blipFill>
        <p:spPr>
          <a:xfrm>
            <a:off x="744592" y="2993721"/>
            <a:ext cx="5355583" cy="34692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BDC95F6B-3CB1-1C4B-94C9-8D766F3B9DE1}"/>
              </a:ext>
            </a:extLst>
          </p:cNvPr>
          <p:cNvGrpSpPr/>
          <p:nvPr/>
        </p:nvGrpSpPr>
        <p:grpSpPr>
          <a:xfrm>
            <a:off x="8129392" y="3331922"/>
            <a:ext cx="4630899" cy="3980683"/>
            <a:chOff x="6723019" y="2352675"/>
            <a:chExt cx="5999696" cy="4913200"/>
          </a:xfrm>
        </p:grpSpPr>
        <p:grpSp>
          <p:nvGrpSpPr>
            <p:cNvPr id="9" name="קבוצה 8">
              <a:extLst>
                <a:ext uri="{FF2B5EF4-FFF2-40B4-BE49-F238E27FC236}">
                  <a16:creationId xmlns:a16="http://schemas.microsoft.com/office/drawing/2014/main" id="{3B87E881-5E1E-414A-88AD-6C7EE61AEDFF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6414AFB3-6B13-7C4B-9648-89CD8FA2B280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4" name="קבוצה 13">
                <a:extLst>
                  <a:ext uri="{FF2B5EF4-FFF2-40B4-BE49-F238E27FC236}">
                    <a16:creationId xmlns:a16="http://schemas.microsoft.com/office/drawing/2014/main" id="{F30F9A36-97CD-654C-9B40-D5062B1045D0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5" name="מלבן 14">
                  <a:extLst>
                    <a:ext uri="{FF2B5EF4-FFF2-40B4-BE49-F238E27FC236}">
                      <a16:creationId xmlns:a16="http://schemas.microsoft.com/office/drawing/2014/main" id="{ABE58608-23B3-0945-8E2B-1EF0D6A9A836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6" name="תמונה 15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5C296839-11FA-A740-9393-7BABCDBE5E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" name="Google Shape;90;p1">
              <a:extLst>
                <a:ext uri="{FF2B5EF4-FFF2-40B4-BE49-F238E27FC236}">
                  <a16:creationId xmlns:a16="http://schemas.microsoft.com/office/drawing/2014/main" id="{D106EA2E-9FBA-F448-99A7-608C3E5ED728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1" name="Google Shape;91;p1">
                <a:extLst>
                  <a:ext uri="{FF2B5EF4-FFF2-40B4-BE49-F238E27FC236}">
                    <a16:creationId xmlns:a16="http://schemas.microsoft.com/office/drawing/2014/main" id="{FE221D54-9B1D-8742-8C26-1641F1919649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92;p1">
                <a:extLst>
                  <a:ext uri="{FF2B5EF4-FFF2-40B4-BE49-F238E27FC236}">
                    <a16:creationId xmlns:a16="http://schemas.microsoft.com/office/drawing/2014/main" id="{CFC3F9ED-4C8D-8B45-83AF-DB5031BA813E}"/>
                  </a:ext>
                </a:extLst>
              </p:cNvPr>
              <p:cNvSpPr txBox="1"/>
              <p:nvPr/>
            </p:nvSpPr>
            <p:spPr>
              <a:xfrm>
                <a:off x="9646231" y="5729801"/>
                <a:ext cx="1762795" cy="3798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 rtl="1"/>
                <a:r>
                  <a:rPr lang="ru-RU" dirty="0" err="1">
                    <a:solidFill>
                      <a:schemeClr val="lt1"/>
                    </a:solidFill>
                  </a:rPr>
                  <a:t>Вайеце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2"/>
          <p:cNvSpPr txBox="1"/>
          <p:nvPr/>
        </p:nvSpPr>
        <p:spPr>
          <a:xfrm>
            <a:off x="2344319" y="1919660"/>
            <a:ext cx="4937760" cy="1889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/>
            <a:r>
              <a:rPr lang="en-US" sz="1800" dirty="0" err="1">
                <a:solidFill>
                  <a:srgbClr val="19969B"/>
                </a:solidFill>
              </a:rPr>
              <a:t>Талмуд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Сукка</a:t>
            </a:r>
            <a:r>
              <a:rPr lang="en-US" sz="1800" dirty="0">
                <a:solidFill>
                  <a:srgbClr val="19969B"/>
                </a:solidFill>
              </a:rPr>
              <a:t> 45б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Хизкия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Ирмии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освободить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83" name="Google Shape;283;p22"/>
          <p:cNvGrpSpPr/>
          <p:nvPr/>
        </p:nvGrpSpPr>
        <p:grpSpPr>
          <a:xfrm>
            <a:off x="2343465" y="1195752"/>
            <a:ext cx="4886301" cy="476933"/>
            <a:chOff x="2423055" y="1467204"/>
            <a:chExt cx="4877100" cy="476933"/>
          </a:xfrm>
        </p:grpSpPr>
        <p:sp>
          <p:nvSpPr>
            <p:cNvPr id="284" name="Google Shape;284;p22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22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8</a:t>
              </a:r>
            </a:p>
          </p:txBody>
        </p:sp>
      </p:grpSp>
      <p:sp>
        <p:nvSpPr>
          <p:cNvPr id="286" name="Google Shape;286;p22"/>
          <p:cNvSpPr txBox="1"/>
          <p:nvPr/>
        </p:nvSpPr>
        <p:spPr>
          <a:xfrm>
            <a:off x="7793939" y="2175769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חִזְקִי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יִרְמְיָה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יָכוֹל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לִפְטוֹר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ׇּ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כּוּלּו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3"/>
          <p:cNvSpPr/>
          <p:nvPr/>
        </p:nvSpPr>
        <p:spPr>
          <a:xfrm rot="10800000" flipH="1">
            <a:off x="2311533" y="438346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3"/>
          <p:cNvSpPr txBox="1">
            <a:spLocks noGrp="1"/>
          </p:cNvSpPr>
          <p:nvPr>
            <p:ph type="title"/>
          </p:nvPr>
        </p:nvSpPr>
        <p:spPr>
          <a:xfrm>
            <a:off x="2311534" y="111484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23"/>
          <p:cNvSpPr txBox="1"/>
          <p:nvPr/>
        </p:nvSpPr>
        <p:spPr>
          <a:xfrm>
            <a:off x="2311533" y="697157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освободить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останется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испорченным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освободил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книгах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наказание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осуществляется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милосердия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разумеется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приобретаем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гораздо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теряем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Игерет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а-Кодеш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уподобляет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наказания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царскому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испачкался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хочет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помыть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5" name="Google Shape;295;p23"/>
          <p:cNvSpPr txBox="1"/>
          <p:nvPr/>
        </p:nvSpPr>
        <p:spPr>
          <a:xfrm>
            <a:off x="7777546" y="691725"/>
            <a:ext cx="38862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יוחאי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וגילה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לפטור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הציבור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בקלקולו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ושלום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פוטר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יוחאי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אדמו"ר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בתניא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בספרי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מוסר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שהעונש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חסד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העונש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מרוויחים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4"/>
          <p:cNvSpPr txBox="1"/>
          <p:nvPr/>
        </p:nvSpPr>
        <p:spPr>
          <a:xfrm>
            <a:off x="2389816" y="85728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очистить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вернуться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очистить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грязь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достаточно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холодной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горячая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мытье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горячей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момент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наказанием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награда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вернуться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Возникает вопрос: если 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бар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говорит, что сможет предотвратить наказание, то фактически он предотвращает и то, что приобретают за счет наказания (очищение от грязи и возможность единения со Всевышним).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2" name="Google Shape;302;p24"/>
          <p:cNvSpPr txBox="1"/>
          <p:nvPr/>
        </p:nvSpPr>
        <p:spPr>
          <a:xfrm>
            <a:off x="7816688" y="86218"/>
            <a:ext cx="388620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אדמו"ר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באגרת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הקודש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ממשיל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המושג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עונש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שהתלכלך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רוצה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לשטוף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ולנקות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לחזור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בשביל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לנקות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הלכלוך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לעתים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מספיק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לעתים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ולפעמים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שטיפה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עונש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בפשטות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שהשכר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שמגיע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שהנסיך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לחזור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טהור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וקדוש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נשאלת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השאלה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יוחאי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למנוע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העונש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בעצם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מונע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שמרוויחים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העונש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הנקיון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הלכלוך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והאפשרות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איחוד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5"/>
          <p:cNvSpPr txBox="1"/>
          <p:nvPr/>
        </p:nvSpPr>
        <p:spPr>
          <a:xfrm>
            <a:off x="2389816" y="200515"/>
            <a:ext cx="493776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если это верно, то в чем выражается благо, которое несет нам 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 таково: когда 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бар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говорит, что может совершить великое дело - освободить мир от суда, понятно, что очищение, которое происходит через суд, произойдет другим путем - не через наказание и не через страдания (как мы говорим в молитве каждый день), а тем способом, которым это делает 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бар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</a:p>
          <a:p>
            <a:pPr marL="12700" marR="5080" lvl="0" algn="just">
              <a:lnSpc>
                <a:spcPct val="121500"/>
              </a:lnSpc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9" name="Google Shape;309;p25"/>
          <p:cNvSpPr txBox="1"/>
          <p:nvPr/>
        </p:nvSpPr>
        <p:spPr>
          <a:xfrm>
            <a:off x="7816688" y="199739"/>
            <a:ext cx="38862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מתבטאת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הטובה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והביאור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יוחאי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לפעול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לפטור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שהנקיון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שנפעל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יפעל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בצורה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עונש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יסורים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שאומרים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בתפילה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יוחאי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5" name="Google Shape;315;p26">
            <a:extLst>
              <a:ext uri="{FF2B5EF4-FFF2-40B4-BE49-F238E27FC236}">
                <a16:creationId xmlns:a16="http://schemas.microsoft.com/office/drawing/2014/main" id="{58BCBDE5-F8EF-904F-AE7C-BF9AE5EDD6EA}"/>
              </a:ext>
            </a:extLst>
          </p:cNvPr>
          <p:cNvSpPr txBox="1"/>
          <p:nvPr/>
        </p:nvSpPr>
        <p:spPr>
          <a:xfrm>
            <a:off x="2389816" y="4452843"/>
            <a:ext cx="493776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бар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раскрыл «источники великой бездны», и «окна небесные растворились», так что тайны Торы изливались как дождь, и это повлияло даже на детей с улицы, что и их достигли эти знания...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316;p26">
            <a:extLst>
              <a:ext uri="{FF2B5EF4-FFF2-40B4-BE49-F238E27FC236}">
                <a16:creationId xmlns:a16="http://schemas.microsoft.com/office/drawing/2014/main" id="{709990E7-471A-7E45-95CC-EB7021C49FF4}"/>
              </a:ext>
            </a:extLst>
          </p:cNvPr>
          <p:cNvSpPr txBox="1"/>
          <p:nvPr/>
        </p:nvSpPr>
        <p:spPr>
          <a:xfrm>
            <a:off x="7816688" y="4452843"/>
            <a:ext cx="3886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יוחאי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פתח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מעיינות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וארובות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נפתחו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שרזי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נשפכו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שנשפך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מהשמים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וממעיינות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התהום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התינוקות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מהרחוב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ילמדו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15;p26">
            <a:extLst>
              <a:ext uri="{FF2B5EF4-FFF2-40B4-BE49-F238E27FC236}">
                <a16:creationId xmlns:a16="http://schemas.microsoft.com/office/drawing/2014/main" id="{8479AC67-F90B-B44A-980F-C0DB94FD9BCD}"/>
              </a:ext>
            </a:extLst>
          </p:cNvPr>
          <p:cNvSpPr txBox="1"/>
          <p:nvPr/>
        </p:nvSpPr>
        <p:spPr>
          <a:xfrm>
            <a:off x="2389816" y="1521482"/>
            <a:ext cx="493776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благодаря его заслугам, его наследию, его поведение и его влиянию, он естественным образом меняет поведение общества отныне и впредь.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316;p26">
            <a:extLst>
              <a:ext uri="{FF2B5EF4-FFF2-40B4-BE49-F238E27FC236}">
                <a16:creationId xmlns:a16="http://schemas.microsoft.com/office/drawing/2014/main" id="{E8C648CD-1DCC-E447-A0A1-4B328E49157A}"/>
              </a:ext>
            </a:extLst>
          </p:cNvPr>
          <p:cNvSpPr txBox="1"/>
          <p:nvPr/>
        </p:nvSpPr>
        <p:spPr>
          <a:xfrm>
            <a:off x="7816688" y="1521482"/>
            <a:ext cx="38862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וההשפעה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ממילא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הציבור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ולהבא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SemiBold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26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ru-RU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Ваишлах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190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1668</TotalTime>
  <Words>2999</Words>
  <Application>Microsoft Macintosh PowerPoint</Application>
  <PresentationFormat>מסך רחב</PresentationFormat>
  <Paragraphs>130</Paragraphs>
  <Slides>26</Slides>
  <Notes>25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26</vt:i4>
      </vt:variant>
    </vt:vector>
  </HeadingPairs>
  <TitlesOfParts>
    <vt:vector size="35" baseType="lpstr">
      <vt:lpstr>Lora</vt:lpstr>
      <vt:lpstr>CeraGR-Medium</vt:lpstr>
      <vt:lpstr>Arial Black</vt:lpstr>
      <vt:lpstr>Segoe UI Black</vt:lpstr>
      <vt:lpstr>Calibri</vt:lpstr>
      <vt:lpstr>Arial</vt:lpstr>
      <vt:lpstr>Assistant</vt:lpstr>
      <vt:lpstr>Lora SemiBold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Chabad Eugene</dc:creator>
  <cp:lastModifiedBy>חנה וולף</cp:lastModifiedBy>
  <cp:revision>15</cp:revision>
  <dcterms:created xsi:type="dcterms:W3CDTF">2021-05-12T22:42:43Z</dcterms:created>
  <dcterms:modified xsi:type="dcterms:W3CDTF">2024-11-28T21:58:14Z</dcterms:modified>
</cp:coreProperties>
</file>