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445" r:id="rId40"/>
  </p:sldIdLst>
  <p:sldSz cx="12192000" cy="6858000"/>
  <p:notesSz cx="6858000" cy="9144000"/>
  <p:embeddedFontLst>
    <p:embeddedFont>
      <p:font typeface="Helvetica Neue" panose="02000503000000020004" pitchFamily="2" charset="0"/>
      <p:regular r:id="rId42"/>
      <p:bold r:id="rId43"/>
      <p:italic r:id="rId44"/>
      <p:boldItalic r:id="rId45"/>
    </p:embeddedFont>
    <p:embeddedFont>
      <p:font typeface="Lora" pitchFamily="2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iadFhaRl84lSWE85g4ivkvHqOL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89" name="Google Shape;18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8" y="7325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A hand giving a thumbs up to another ha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668" y="676405"/>
            <a:ext cx="4523582" cy="28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933424" y="3762375"/>
            <a:ext cx="6306619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  <a:sym typeface="Helvetica Neue"/>
              </a:rPr>
              <a:t>СУДИТЬ ЛЮДЕЙ ПРАВИЛЬНЫМ ОБРАЗОМ 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  <a:sym typeface="Helvetica Neue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933434" y="4784599"/>
            <a:ext cx="4091400" cy="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algn="just">
              <a:buSzPts val="1400"/>
            </a:pPr>
            <a:r>
              <a:rPr lang="en-US" dirty="0" err="1">
                <a:solidFill>
                  <a:schemeClr val="dk1"/>
                </a:solidFill>
              </a:rPr>
              <a:t>Когда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мы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должны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говорить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правду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поведении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людей</a:t>
            </a:r>
            <a:r>
              <a:rPr lang="en-US" dirty="0">
                <a:solidFill>
                  <a:schemeClr val="dk1"/>
                </a:solidFill>
              </a:rPr>
              <a:t>?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какова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связь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нашей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души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словами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  <a:p>
            <a:pPr marL="12700" lvl="0" algn="just">
              <a:buSzPts val="1400"/>
            </a:pPr>
            <a:r>
              <a:rPr lang="en-US" dirty="0" err="1">
                <a:solidFill>
                  <a:schemeClr val="dk1"/>
                </a:solidFill>
              </a:rPr>
              <a:t>Важный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урок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Ноаха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Моше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Раши</a:t>
            </a:r>
            <a:r>
              <a:rPr lang="en-US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 algn="ctr">
                <a:buFont typeface="Arial"/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Ноах</a:t>
              </a:r>
              <a:endParaRPr dirty="0">
                <a:solidFill>
                  <a:schemeClr val="lt1"/>
                </a:solidFill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C81C2304-AF8E-9245-ADFE-C0B8B579CC71}"/>
              </a:ext>
            </a:extLst>
          </p:cNvPr>
          <p:cNvGrpSpPr/>
          <p:nvPr/>
        </p:nvGrpSpPr>
        <p:grpSpPr>
          <a:xfrm>
            <a:off x="6187858" y="1841326"/>
            <a:ext cx="6572433" cy="5471280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E9D49289-6B85-6540-8E5C-C6D05F5AD0D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92625AA7-C9C3-F748-8BD9-9127D5303C55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83CE041C-E205-DA41-8207-B822BE057A21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684A9B9C-B3C6-0C4B-81E3-5DAFCBC1F66C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02458642-E132-FB4D-9721-FD5C0C8939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75A47ADB-8EFF-A04B-8B57-4E4F3E08B698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304D2778-286D-0A45-B84D-FCA709175E3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DC9BB86C-E14E-E641-BBB9-1553AF0B54B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Ноах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78BE41A-231D-0347-8BED-F899BD8A91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816376" y="1919265"/>
            <a:ext cx="5279624" cy="1790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Позитивно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или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негативно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Ноах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85EE2567-E81B-6F47-B873-BAF499D3E078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7042BDAD-55CC-DF49-8608-2CFA2CB62F00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B7E4A648-79A8-7E44-8907-61E0CE42CDF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188B5DB7-7C3A-D64E-941C-6096F7307A51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D0EF2D11-1D34-F647-AB3F-72864AE66EDA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19647394-E0B5-5340-BAFB-C13DF5889D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C9BD80B5-8000-154C-BECC-E7AC390EE2E2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2AD3A28D-A728-6F4C-A681-197BF9C4ECB8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A78F433D-F255-A644-A3F8-20DDE577B6A9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Ноах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8B8A10C-D08F-2E45-B25A-CDA743761B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2284625" y="790975"/>
            <a:ext cx="4005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Б-жественное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повеление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Ноаху</a:t>
            </a:r>
            <a:endParaRPr dirty="0"/>
          </a:p>
        </p:txBody>
      </p:sp>
      <p:sp>
        <p:nvSpPr>
          <p:cNvPr id="113" name="Google Shape;113;p3"/>
          <p:cNvSpPr txBox="1"/>
          <p:nvPr/>
        </p:nvSpPr>
        <p:spPr>
          <a:xfrm>
            <a:off x="2284624" y="2142298"/>
            <a:ext cx="4998000" cy="3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Всесильный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наполнилась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бесчестием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истреблю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дерева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гофер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ячеями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осмоли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изнутри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снаружи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погубить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погибнет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4625" y="154623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4625" y="1123488"/>
            <a:ext cx="40056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7739743" y="2099536"/>
            <a:ext cx="3761406" cy="44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קֵץ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מָלְאָה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חָמָס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גֹפֶר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וְכָפַרְת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וּמִחוּץ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יִגְוָע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171373" y="1629840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6:13-14; 17-19; 21-22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057059F-3FFB-6345-ADE6-7AF2A8B33D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84588" y="1075650"/>
            <a:ext cx="4998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856573" y="1075650"/>
            <a:ext cx="3761406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20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וַהֲקִמֹתִי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לְהַחֲיֹת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זָכָר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וּנְקֵבָה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מַאֲכָל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יֵאָכֵל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וְאָסַפְת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לְאׇכְלָה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2284573" y="514800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Ответ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Ноаха</a:t>
            </a:r>
            <a:endParaRPr dirty="0"/>
          </a:p>
        </p:txBody>
      </p:sp>
      <p:sp>
        <p:nvSpPr>
          <p:cNvPr id="127" name="Google Shape;127;p4"/>
          <p:cNvSpPr txBox="1"/>
          <p:nvPr/>
        </p:nvSpPr>
        <p:spPr>
          <a:xfrm>
            <a:off x="2284624" y="5607843"/>
            <a:ext cx="4998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Hoax;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Всесильный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D912A719-89E0-6242-9697-27F9E9BBEBDA}"/>
              </a:ext>
            </a:extLst>
          </p:cNvPr>
          <p:cNvSpPr/>
          <p:nvPr/>
        </p:nvSpPr>
        <p:spPr>
          <a:xfrm>
            <a:off x="7664913" y="5565659"/>
            <a:ext cx="4144725" cy="458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וַיַּעַשׂ נֹחַ כְּכֹל אֲשֶׁר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צִוָּה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אֹתוֹ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אֱלֹקִים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כֵּן עָשָׂה.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E9163E39-9E78-5144-9C38-89DDF2C13B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2284621" y="45054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Предложение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Б-га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Моше</a:t>
            </a:r>
            <a:r>
              <a:rPr lang="en-US" sz="1800" dirty="0">
                <a:solidFill>
                  <a:srgbClr val="19969B"/>
                </a:solidFill>
              </a:rPr>
              <a:t>:</a:t>
            </a:r>
            <a:endParaRPr dirty="0"/>
          </a:p>
        </p:txBody>
      </p:sp>
      <p:sp>
        <p:nvSpPr>
          <p:cNvPr id="135" name="Google Shape;135;p5"/>
          <p:cNvSpPr txBox="1"/>
          <p:nvPr/>
        </p:nvSpPr>
        <p:spPr>
          <a:xfrm>
            <a:off x="2284624" y="1791570"/>
            <a:ext cx="4998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извратился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Уклонились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быстро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тельца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жестоковыйный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Google Shape;136;p5"/>
          <p:cNvSpPr/>
          <p:nvPr/>
        </p:nvSpPr>
        <p:spPr>
          <a:xfrm rot="10800000" flipH="1">
            <a:off x="2284625" y="122334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2284625" y="791835"/>
            <a:ext cx="360260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7856609" y="1804418"/>
            <a:ext cx="3761406" cy="44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הֶעֱלֵית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מִצְרָיִם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סָרו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הֶעֱלוּך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מִצְרָיִם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עֹרֶף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2186381" y="1315750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32:7-11; 13; 31-32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F7756F9-4E96-BE4F-83EF-073B348684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2284623" y="124108"/>
            <a:ext cx="4998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воспылает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истреблю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7856608" y="1944995"/>
            <a:ext cx="3761406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יֶחֱרֶה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הוֹצֵאת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וּבְיָד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חֲזָקָה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עֲבָדֶיך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אֲלֵהֶם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זַרְעֲכֶם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כוֹכְבֵי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וְכׇל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לְזַרְעֲכֶם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וְנָחֲלו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2284624" y="158651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Ответ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Моше</a:t>
            </a:r>
            <a:r>
              <a:rPr lang="en-US" sz="1800" dirty="0">
                <a:solidFill>
                  <a:srgbClr val="19969B"/>
                </a:solidFill>
              </a:rPr>
              <a:t>:</a:t>
            </a:r>
            <a:endParaRPr dirty="0"/>
          </a:p>
        </p:txBody>
      </p:sp>
      <p:sp>
        <p:nvSpPr>
          <p:cNvPr id="149" name="Google Shape;149;p6"/>
          <p:cNvSpPr txBox="1"/>
          <p:nvPr/>
        </p:nvSpPr>
        <p:spPr>
          <a:xfrm>
            <a:off x="2284623" y="1944995"/>
            <a:ext cx="4998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воспылать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могучей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умножу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звезды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DFD538-29F9-AF42-A397-DD8496004235}"/>
              </a:ext>
            </a:extLst>
          </p:cNvPr>
          <p:cNvSpPr/>
          <p:nvPr/>
        </p:nvSpPr>
        <p:spPr>
          <a:xfrm>
            <a:off x="7741084" y="78621"/>
            <a:ext cx="3983277" cy="853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וְעַתָּה הַנִּיחָה לִּי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וְיִחַר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אַפִּי בָהֶם וַאֲכַלֵּם וְאֶעֱשֶׂה אוֹתְךָ לְגוֹי גָּדוֹל.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1BBCC5EE-E40E-604F-AC8C-A722E10751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 txBox="1"/>
          <p:nvPr/>
        </p:nvSpPr>
        <p:spPr>
          <a:xfrm>
            <a:off x="2284624" y="538254"/>
            <a:ext cx="4998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Google Shape;157;p7"/>
          <p:cNvSpPr txBox="1"/>
          <p:nvPr/>
        </p:nvSpPr>
        <p:spPr>
          <a:xfrm>
            <a:off x="7856609" y="538254"/>
            <a:ext cx="3761406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חָטָא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חֲטָאָה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גְדֹלָה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זָהָב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אַיִן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מְחֵנִי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פְרְך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תָבְת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631DC40-E100-CA4B-B3F5-8E15E2CC76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/>
        </p:nvSpPr>
        <p:spPr>
          <a:xfrm>
            <a:off x="2284621" y="-555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Сравнение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поведения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Ноаха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Моше</a:t>
            </a:r>
            <a:endParaRPr dirty="0"/>
          </a:p>
        </p:txBody>
      </p:sp>
      <p:sp>
        <p:nvSpPr>
          <p:cNvPr id="165" name="Google Shape;165;p8"/>
          <p:cNvSpPr txBox="1"/>
          <p:nvPr/>
        </p:nvSpPr>
        <p:spPr>
          <a:xfrm>
            <a:off x="2284624" y="1027484"/>
            <a:ext cx="4998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незамедлительно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…»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устанавливаю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Google Shape;166;p8"/>
          <p:cNvSpPr/>
          <p:nvPr/>
        </p:nvSpPr>
        <p:spPr>
          <a:xfrm rot="10800000" flipH="1">
            <a:off x="2284625" y="7115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2284624" y="297556"/>
            <a:ext cx="426648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</a:p>
        </p:txBody>
      </p:sp>
      <p:sp>
        <p:nvSpPr>
          <p:cNvPr id="168" name="Google Shape;168;p8"/>
          <p:cNvSpPr txBox="1"/>
          <p:nvPr/>
        </p:nvSpPr>
        <p:spPr>
          <a:xfrm>
            <a:off x="7856609" y="1027476"/>
            <a:ext cx="3761406" cy="44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וְאֶעֱש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לְגוֹי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אֶעֱזֹב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ינָם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יֹאמְרו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הָרַגְת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ֹ',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וּמָחִיתִי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הַיְקוּם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הָאֲדָמָה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2256160" y="698826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Зоар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стр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67</a:t>
            </a:r>
            <a:r>
              <a:rPr lang="en-US" sz="1800" dirty="0">
                <a:solidFill>
                  <a:srgbClr val="19969B"/>
                </a:solidFill>
              </a:rPr>
              <a:t>б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75E93A8-ED19-A141-ACB7-B3A529D3FE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 txBox="1"/>
          <p:nvPr/>
        </p:nvSpPr>
        <p:spPr>
          <a:xfrm>
            <a:off x="2284624" y="37214"/>
            <a:ext cx="4998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спасутся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погибли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погибнет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 взывать к милосердию над ними, и пробудил милосердие над миром.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отступал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собственную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7856609" y="24688"/>
            <a:ext cx="3761406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וְנֶאֶבְדו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נִקְרָאִים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מֵעֲבֹר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יֹאמְרו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הָרַגְת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וְאֶעֱש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לְגוֹי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יֻש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וְעוֹרֵר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עָזַב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לְמִיתָה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9BDE2F3-12FC-FD40-807C-6B6D20533D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0"/>
          <p:cNvSpPr txBox="1"/>
          <p:nvPr/>
        </p:nvSpPr>
        <p:spPr>
          <a:xfrm>
            <a:off x="2284624" y="162472"/>
            <a:ext cx="4998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передумал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бросив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достоин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пощадил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патриархов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7723412" y="149580"/>
            <a:ext cx="4027800" cy="1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אַיִן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מְחֵנִי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פְרְך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תָבְת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הָרָעָה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וְעָזַב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יָגֵן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הָרִאשׁוֹנִים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7DAF97B-C531-1F43-911A-3CD78F0818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 txBox="1"/>
          <p:nvPr/>
        </p:nvSpPr>
        <p:spPr>
          <a:xfrm>
            <a:off x="2272098" y="162473"/>
            <a:ext cx="490531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вслед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погрузило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Йехуда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судьбу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ежедневно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Google Shape;193;p11"/>
          <p:cNvSpPr txBox="1"/>
          <p:nvPr/>
        </p:nvSpPr>
        <p:spPr>
          <a:xfrm>
            <a:off x="7723183" y="162473"/>
            <a:ext cx="4015732" cy="1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תְלֶה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וַהֲקִמֹתִי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הִקְרִיב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קְרִיב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מַכְעִיסִים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יַקְרִיב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פּוֹחֵד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יִפְג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רוֹאֶה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הָרָעִים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מַכְעִיסִים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939CDE9-5EFB-AB40-98DC-86EF6DEAF9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2"/>
          <p:cNvSpPr txBox="1"/>
          <p:nvPr/>
        </p:nvSpPr>
        <p:spPr>
          <a:xfrm>
            <a:off x="2285029" y="937328"/>
            <a:ext cx="47463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наоборот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отрицательном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олицетворяет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олицетворяет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отрицательном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0" name="Google Shape;200;p12"/>
          <p:cNvSpPr/>
          <p:nvPr/>
        </p:nvSpPr>
        <p:spPr>
          <a:xfrm rot="10800000" flipH="1">
            <a:off x="2285029" y="66519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2"/>
          <p:cNvSpPr txBox="1">
            <a:spLocks noGrp="1"/>
          </p:cNvSpPr>
          <p:nvPr>
            <p:ph type="title"/>
          </p:nvPr>
        </p:nvSpPr>
        <p:spPr>
          <a:xfrm>
            <a:off x="2285030" y="33832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2"/>
          <p:cNvSpPr txBox="1"/>
          <p:nvPr/>
        </p:nvSpPr>
        <p:spPr>
          <a:xfrm>
            <a:off x="7590840" y="924802"/>
            <a:ext cx="4041649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אאמו"ר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בחינתו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ומדרגתו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גבורה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הגבורה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7FAD67C-7CBF-9549-97CD-5BB83B945D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3"/>
          <p:cNvSpPr txBox="1"/>
          <p:nvPr/>
        </p:nvSpPr>
        <p:spPr>
          <a:xfrm>
            <a:off x="2284624" y="784327"/>
            <a:ext cx="5105732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касающихся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запрещенного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крайности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Элоким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Множественное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центральную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хесед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гвура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склонны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снисходительности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0" name="Google Shape;210;p13"/>
          <p:cNvSpPr/>
          <p:nvPr/>
        </p:nvSpPr>
        <p:spPr>
          <a:xfrm rot="10800000" flipH="1">
            <a:off x="2284625" y="439935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2284623" y="67453"/>
            <a:ext cx="370281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</a:p>
        </p:txBody>
      </p:sp>
      <p:sp>
        <p:nvSpPr>
          <p:cNvPr id="212" name="Google Shape;212;p13"/>
          <p:cNvSpPr txBox="1"/>
          <p:nvPr/>
        </p:nvSpPr>
        <p:spPr>
          <a:xfrm>
            <a:off x="8026196" y="784327"/>
            <a:ext cx="3529963" cy="44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הִלְכוֹת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אִיסּוּר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וְהֶית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גְלוֹת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וּלְבָנֵינו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מַחֲלוֹקֶת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וְאַמוֹרָאִים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לְשׁוֹן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מְקוֹר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חְלָקוֹת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יָמִין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וְאֶמְצַע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חֶסֶד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וּגְבוּרָה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חֶסֶד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הַנְהָגָתָן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לְהַטּוֹת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חֶסֶד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לְהָקֵל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נּוֹדָע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2186365" y="473317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Введение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Танью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0306AA3-2F84-6F41-8FAA-7A49833C39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/>
        </p:nvSpPr>
        <p:spPr>
          <a:xfrm>
            <a:off x="2285029" y="1348924"/>
            <a:ext cx="47463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оправдывая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олицетворяет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благосклонно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0" name="Google Shape;220;p14"/>
          <p:cNvSpPr/>
          <p:nvPr/>
        </p:nvSpPr>
        <p:spPr>
          <a:xfrm rot="10800000" flipH="1">
            <a:off x="2285029" y="69578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>
          <a:xfrm>
            <a:off x="2285030" y="36892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7778664" y="1342560"/>
            <a:ext cx="374277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מכוונת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ש"מדתו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הגבורה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3" name="Google Shape;223;p14"/>
          <p:cNvSpPr txBox="1"/>
          <p:nvPr/>
        </p:nvSpPr>
        <p:spPr>
          <a:xfrm>
            <a:off x="2285029" y="98561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Судить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благосклонно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4"/>
          <p:cNvSpPr txBox="1"/>
          <p:nvPr/>
        </p:nvSpPr>
        <p:spPr>
          <a:xfrm>
            <a:off x="2285029" y="5540952"/>
            <a:ext cx="47463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некошерных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" name="Google Shape;225;p14"/>
          <p:cNvSpPr txBox="1"/>
          <p:nvPr/>
        </p:nvSpPr>
        <p:spPr>
          <a:xfrm>
            <a:off x="7778664" y="5471958"/>
            <a:ext cx="3742776" cy="81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6" name="Google Shape;226;p14"/>
          <p:cNvSpPr txBox="1"/>
          <p:nvPr/>
        </p:nvSpPr>
        <p:spPr>
          <a:xfrm>
            <a:off x="2285029" y="517764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говорите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уничижительно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96DC245F-1645-9C49-9909-AFF08995D6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5"/>
          <p:cNvSpPr txBox="1"/>
          <p:nvPr/>
        </p:nvSpPr>
        <p:spPr>
          <a:xfrm>
            <a:off x="2284624" y="1709164"/>
            <a:ext cx="4998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позволяйте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постыдного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постыдного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нечисто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4" name="Google Shape;234;p15"/>
          <p:cNvSpPr/>
          <p:nvPr/>
        </p:nvSpPr>
        <p:spPr>
          <a:xfrm rot="10800000" flipH="1">
            <a:off x="2284625" y="123458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5"/>
          <p:cNvSpPr txBox="1"/>
          <p:nvPr/>
        </p:nvSpPr>
        <p:spPr>
          <a:xfrm>
            <a:off x="2284624" y="849864"/>
            <a:ext cx="399091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</a:p>
        </p:txBody>
      </p:sp>
      <p:sp>
        <p:nvSpPr>
          <p:cNvPr id="236" name="Google Shape;236;p15"/>
          <p:cNvSpPr txBox="1"/>
          <p:nvPr/>
        </p:nvSpPr>
        <p:spPr>
          <a:xfrm>
            <a:off x="7856609" y="1699315"/>
            <a:ext cx="3761406" cy="212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לֵוִי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יוֹצִיא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מְגוּנ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מוֹנֶה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אוֹתִיּוֹת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הוֹצִיא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מְגוּנ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אֵינֶנ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טְהֹרָה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7" name="Google Shape;237;p15"/>
          <p:cNvSpPr txBox="1"/>
          <p:nvPr/>
        </p:nvSpPr>
        <p:spPr>
          <a:xfrm>
            <a:off x="2224045" y="128018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Псахим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3a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C813641-3C54-2D43-82EC-BB0618374F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6"/>
          <p:cNvSpPr txBox="1"/>
          <p:nvPr/>
        </p:nvSpPr>
        <p:spPr>
          <a:xfrm>
            <a:off x="2285025" y="515147"/>
            <a:ext cx="4997598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употребляет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4" name="Google Shape;244;p16"/>
          <p:cNvSpPr/>
          <p:nvPr/>
        </p:nvSpPr>
        <p:spPr>
          <a:xfrm rot="10800000" flipH="1">
            <a:off x="2285029" y="41836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6"/>
          <p:cNvSpPr txBox="1">
            <a:spLocks noGrp="1"/>
          </p:cNvSpPr>
          <p:nvPr>
            <p:ph type="title"/>
          </p:nvPr>
        </p:nvSpPr>
        <p:spPr>
          <a:xfrm>
            <a:off x="2285030" y="9150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7716033" y="515147"/>
            <a:ext cx="3916454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משתדלים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47" name="Google Shape;247;p16"/>
          <p:cNvSpPr txBox="1"/>
          <p:nvPr/>
        </p:nvSpPr>
        <p:spPr>
          <a:xfrm>
            <a:off x="2284623" y="328604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Ноах</a:t>
            </a:r>
            <a:r>
              <a:rPr lang="en-US" sz="1800" dirty="0">
                <a:solidFill>
                  <a:srgbClr val="19969B"/>
                </a:solidFill>
              </a:rPr>
              <a:t> «</a:t>
            </a:r>
            <a:r>
              <a:rPr lang="en-US" sz="1800" dirty="0" err="1">
                <a:solidFill>
                  <a:srgbClr val="19969B"/>
                </a:solidFill>
              </a:rPr>
              <a:t>непорочным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своем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поколении</a:t>
            </a:r>
            <a:r>
              <a:rPr lang="en-US" sz="1800" dirty="0">
                <a:solidFill>
                  <a:srgbClr val="19969B"/>
                </a:solidFill>
              </a:rPr>
              <a:t>»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6"/>
          <p:cNvSpPr txBox="1"/>
          <p:nvPr/>
        </p:nvSpPr>
        <p:spPr>
          <a:xfrm>
            <a:off x="2284623" y="3644514"/>
            <a:ext cx="4998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непорочным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интерпретируют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уточнение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эпоху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Google Shape;249;p16"/>
          <p:cNvSpPr txBox="1"/>
          <p:nvPr/>
        </p:nvSpPr>
        <p:spPr>
          <a:xfrm>
            <a:off x="7716033" y="3658993"/>
            <a:ext cx="3916454" cy="1599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דֹרֹתָיו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מֵרַבּוֹתֵינו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בְדוֹר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4CB1D96-90AA-BD46-828C-AF572E043E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7"/>
          <p:cNvSpPr txBox="1"/>
          <p:nvPr/>
        </p:nvSpPr>
        <p:spPr>
          <a:xfrm>
            <a:off x="2272502" y="661618"/>
            <a:ext cx="4904911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интерпретируют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отрицательно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вообще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интерпретировать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отрицательном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" name="Google Shape;256;p17"/>
          <p:cNvSpPr txBox="1"/>
          <p:nvPr/>
        </p:nvSpPr>
        <p:spPr>
          <a:xfrm>
            <a:off x="7704558" y="661618"/>
            <a:ext cx="3960297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לִגְנַאי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בְדוֹרו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נֶחְש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לִכְלוּם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9CA720E2-076D-9149-8B66-811FB42CF5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8"/>
          <p:cNvSpPr txBox="1"/>
          <p:nvPr/>
        </p:nvSpPr>
        <p:spPr>
          <a:xfrm>
            <a:off x="723341" y="997987"/>
            <a:ext cx="5101261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Негативное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позитивное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64" name="Google Shape;264;p18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65" name="Google Shape;265;p18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8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Ноах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9FE7D8E6-F66C-E542-992D-4F4C4F73B2AD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B53A3926-2E57-C845-A37B-BC9D99FE279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09D58199-21C8-B940-A682-8B0598D0C24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2618CAD8-C0BB-6147-8BF4-39F87AACC42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0BA0F330-C861-3E43-9DAF-DAA7BC78EDF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626720A-1FBA-714B-BC3A-279C704DF6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DD1AA60C-7436-B241-9557-33DAACA0FEDE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419B4E2E-9356-7546-8EF4-83C1F4616820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86D5CE98-0781-1049-9164-6091935B753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Ноах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993F27A8-E216-2342-A4FA-14997FCEB1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9"/>
          <p:cNvSpPr txBox="1"/>
          <p:nvPr/>
        </p:nvSpPr>
        <p:spPr>
          <a:xfrm>
            <a:off x="2285028" y="842834"/>
            <a:ext cx="4929963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задаваемый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постыдных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нечистый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нечисто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вынесении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формулировки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недопонимания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нечисты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запрещены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3" name="Google Shape;273;p19"/>
          <p:cNvSpPr/>
          <p:nvPr/>
        </p:nvSpPr>
        <p:spPr>
          <a:xfrm rot="10800000" flipH="1">
            <a:off x="2285029" y="36456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9"/>
          <p:cNvSpPr txBox="1">
            <a:spLocks noGrp="1"/>
          </p:cNvSpPr>
          <p:nvPr>
            <p:ph type="title"/>
          </p:nvPr>
        </p:nvSpPr>
        <p:spPr>
          <a:xfrm>
            <a:off x="2285030" y="3770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9"/>
          <p:cNvSpPr txBox="1"/>
          <p:nvPr/>
        </p:nvSpPr>
        <p:spPr>
          <a:xfrm>
            <a:off x="7764056" y="830308"/>
            <a:ext cx="3878878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לזהירות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להוציא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ש"עִקֵם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ששואלים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בחדרים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ובישיבות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טהורה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")?! 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לדייק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ומוחלט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יבואו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2285029" y="52642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Законе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ясность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имеет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первостепенное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значение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E0E72DED-D377-B545-A699-04BA582D83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0"/>
          <p:cNvSpPr txBox="1"/>
          <p:nvPr/>
        </p:nvSpPr>
        <p:spPr>
          <a:xfrm>
            <a:off x="2285029" y="175697"/>
            <a:ext cx="47463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контекст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имеющую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язык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порочащих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3" name="Google Shape;283;p20"/>
          <p:cNvSpPr txBox="1"/>
          <p:nvPr/>
        </p:nvSpPr>
        <p:spPr>
          <a:xfrm>
            <a:off x="7590840" y="175697"/>
            <a:ext cx="4041649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להוציא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84" name="Google Shape;284;p20"/>
          <p:cNvSpPr txBox="1"/>
          <p:nvPr/>
        </p:nvSpPr>
        <p:spPr>
          <a:xfrm>
            <a:off x="2284624" y="233599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Последствия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поведения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Ноаха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0"/>
          <p:cNvSpPr txBox="1"/>
          <p:nvPr/>
        </p:nvSpPr>
        <p:spPr>
          <a:xfrm>
            <a:off x="2284623" y="2783063"/>
            <a:ext cx="4746706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сосредоточиться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позитиве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предостерегает от подобного поведения. И у нас не остается выбора, кроме как указать на негативный ее аспект и не подражать примеру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86" name="Google Shape;286;p20"/>
          <p:cNvSpPr txBox="1"/>
          <p:nvPr/>
        </p:nvSpPr>
        <p:spPr>
          <a:xfrm>
            <a:off x="7590840" y="2783063"/>
            <a:ext cx="4041649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לעניננו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להזהיר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ולכן, אין ברירה אלא לומר שישנו ענין של גנאי שצריכים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להזהר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לא להתנהג כן.</a:t>
            </a: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6425156-4382-7340-A7C9-9A39F49E71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1"/>
          <p:cNvSpPr txBox="1"/>
          <p:nvPr/>
        </p:nvSpPr>
        <p:spPr>
          <a:xfrm>
            <a:off x="2285029" y="143114"/>
            <a:ext cx="4616812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грешникам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грешников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патриархов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же не было на кого положиться, так что же он мог сделать? Но, тем не менее, он должен был пытаться просить о милости из-за собственных заслуг).</a:t>
            </a:r>
          </a:p>
        </p:txBody>
      </p:sp>
      <p:sp>
        <p:nvSpPr>
          <p:cNvPr id="293" name="Google Shape;293;p21"/>
          <p:cNvSpPr txBox="1"/>
          <p:nvPr/>
        </p:nvSpPr>
        <p:spPr>
          <a:xfrm>
            <a:off x="7590840" y="143114"/>
            <a:ext cx="4041649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ועורר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נאבדו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נקראים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המבול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עבדיך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׳״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 נח לא היה לו במי לתלות, ולכן מה הוא כבר יכול היה לעשות?! אף על פי כן, הוא היה צריך לנסות לבקש רחמים בזכות עצמו.)</a:t>
            </a: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C79DE96-2104-EF48-B39F-C99F1B026D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2"/>
          <p:cNvSpPr txBox="1"/>
          <p:nvPr/>
        </p:nvSpPr>
        <p:spPr>
          <a:xfrm>
            <a:off x="2284624" y="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Ноах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хотел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чтоб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его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поведение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истолковано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негативно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2"/>
          <p:cNvSpPr txBox="1"/>
          <p:nvPr/>
        </p:nvSpPr>
        <p:spPr>
          <a:xfrm>
            <a:off x="2284624" y="358479"/>
            <a:ext cx="4704899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неспособности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посредством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неправильным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предостерегая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подражания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интерпретируя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исправляем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изъян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Таким образом, осуждение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по сути дела имеет пользу и для него самого.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грешащий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подводящий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раскаивается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содеянном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03" name="Google Shape;303;p22"/>
          <p:cNvSpPr txBox="1"/>
          <p:nvPr/>
        </p:nvSpPr>
        <p:spPr>
          <a:xfrm>
            <a:off x="7741085" y="358479"/>
            <a:ext cx="3895594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ומדגישה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שמהפכים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ולכן, ההפיכה בחובתו של נח היא – בפנימיות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דבר טוב גם עבור נח. </a:t>
            </a: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דוגמא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ומחטיא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CD936E6-E67F-104A-A46D-1F34A150A9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3"/>
          <p:cNvSpPr txBox="1"/>
          <p:nvPr/>
        </p:nvSpPr>
        <p:spPr>
          <a:xfrm>
            <a:off x="7590773" y="76980"/>
            <a:ext cx="4108537" cy="567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ביכולתו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שהחטיא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התיקון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שהחטיא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שמפרסמים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ומכריזים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שפלוני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החטיא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שתיקון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האזהרה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יתנהגו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שרצונו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שיהפכו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0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3"/>
          <p:cNvSpPr txBox="1"/>
          <p:nvPr/>
        </p:nvSpPr>
        <p:spPr>
          <a:xfrm>
            <a:off x="2209679" y="0"/>
            <a:ext cx="4883100" cy="6887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раскаянием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исправить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согрешил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подвиг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согрешить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Исправление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предание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известности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объявление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такой-то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исправление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предупреждение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Исходя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желание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заключалось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отнеслись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осуждением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проявлять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осторожность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милости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исправляется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содеянное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15981DF-1E82-394B-8E80-B0041417AE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4"/>
          <p:cNvSpPr txBox="1"/>
          <p:nvPr/>
        </p:nvSpPr>
        <p:spPr>
          <a:xfrm>
            <a:off x="2285029" y="1481659"/>
            <a:ext cx="47463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собратьям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испытывали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скорбели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преуспел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восстановлении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гармонии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7" name="Google Shape;317;p24"/>
          <p:cNvSpPr/>
          <p:nvPr/>
        </p:nvSpPr>
        <p:spPr>
          <a:xfrm rot="10800000" flipH="1">
            <a:off x="2285029" y="840555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4"/>
          <p:cNvSpPr txBox="1">
            <a:spLocks noGrp="1"/>
          </p:cNvSpPr>
          <p:nvPr>
            <p:ph type="title"/>
          </p:nvPr>
        </p:nvSpPr>
        <p:spPr>
          <a:xfrm>
            <a:off x="2285030" y="51369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7590840" y="1479599"/>
            <a:ext cx="4041649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ואהרן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ויבכו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הזכרים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רודף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לאשתו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ונקבות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20" name="Google Shape;320;p24"/>
          <p:cNvSpPr txBox="1"/>
          <p:nvPr/>
        </p:nvSpPr>
        <p:spPr>
          <a:xfrm>
            <a:off x="2285029" y="111514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Моше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хотел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чтобы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были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как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Аарон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BB5CF74-20B8-934A-BBE2-E60D65B506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5"/>
          <p:cNvSpPr txBox="1"/>
          <p:nvPr/>
        </p:nvSpPr>
        <p:spPr>
          <a:xfrm>
            <a:off x="2284624" y="2142298"/>
            <a:ext cx="4998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скорбного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Google Shape;328;p25"/>
          <p:cNvSpPr/>
          <p:nvPr/>
        </p:nvSpPr>
        <p:spPr>
          <a:xfrm rot="10800000" flipH="1">
            <a:off x="2284625" y="153543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5"/>
          <p:cNvSpPr txBox="1"/>
          <p:nvPr/>
        </p:nvSpPr>
        <p:spPr>
          <a:xfrm>
            <a:off x="2284624" y="1150713"/>
            <a:ext cx="419133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</a:p>
        </p:txBody>
      </p:sp>
      <p:sp>
        <p:nvSpPr>
          <p:cNvPr id="330" name="Google Shape;330;p25"/>
          <p:cNvSpPr txBox="1"/>
          <p:nvPr/>
        </p:nvSpPr>
        <p:spPr>
          <a:xfrm>
            <a:off x="7856609" y="2142298"/>
            <a:ext cx="3761406" cy="131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בְכּו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עַרְבֹת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אֵבֶל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2182602" y="1581028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34:8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81A4C792-74C2-534D-80B6-1B7D049908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6"/>
          <p:cNvSpPr txBox="1"/>
          <p:nvPr/>
        </p:nvSpPr>
        <p:spPr>
          <a:xfrm>
            <a:off x="2284624" y="1709164"/>
            <a:ext cx="4764268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скончался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9" name="Google Shape;339;p26"/>
          <p:cNvSpPr/>
          <p:nvPr/>
        </p:nvSpPr>
        <p:spPr>
          <a:xfrm rot="10800000" flipH="1">
            <a:off x="2285025" y="11645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6"/>
          <p:cNvSpPr txBox="1"/>
          <p:nvPr/>
        </p:nvSpPr>
        <p:spPr>
          <a:xfrm>
            <a:off x="2284625" y="779813"/>
            <a:ext cx="379049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</a:p>
        </p:txBody>
      </p:sp>
      <p:sp>
        <p:nvSpPr>
          <p:cNvPr id="341" name="Google Shape;341;p26"/>
          <p:cNvSpPr txBox="1"/>
          <p:nvPr/>
        </p:nvSpPr>
        <p:spPr>
          <a:xfrm>
            <a:off x="7703098" y="1709164"/>
            <a:ext cx="3830459" cy="971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גָוַע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בְכּו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42" name="Google Shape;342;p26"/>
          <p:cNvSpPr txBox="1"/>
          <p:nvPr/>
        </p:nvSpPr>
        <p:spPr>
          <a:xfrm>
            <a:off x="2224040" y="1280169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Бемидбар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20:29</a:t>
            </a:r>
            <a:endParaRPr dirty="0"/>
          </a:p>
        </p:txBody>
      </p:sp>
      <p:sp>
        <p:nvSpPr>
          <p:cNvPr id="343" name="Google Shape;343;p26"/>
          <p:cNvSpPr txBox="1"/>
          <p:nvPr/>
        </p:nvSpPr>
        <p:spPr>
          <a:xfrm>
            <a:off x="2285029" y="3406274"/>
            <a:ext cx="47463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стремившемся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устанавливавшем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друзьями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4" name="Google Shape;344;p26"/>
          <p:cNvSpPr txBox="1"/>
          <p:nvPr/>
        </p:nvSpPr>
        <p:spPr>
          <a:xfrm>
            <a:off x="7703098" y="3386262"/>
            <a:ext cx="3830459" cy="1599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מִתּוֹך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רוֹדֵף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וְנוֹתֵן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לְרֵעֵהו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לְבַעְלָה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וּנְקֵבוֹת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45" name="Google Shape;345;p26"/>
          <p:cNvSpPr txBox="1"/>
          <p:nvPr/>
        </p:nvSpPr>
        <p:spPr>
          <a:xfrm>
            <a:off x="2285029" y="303975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Комментарий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Бемидбар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CC15EF5-79D9-7D46-BB22-36AF6784C5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 txBox="1"/>
          <p:nvPr/>
        </p:nvSpPr>
        <p:spPr>
          <a:xfrm>
            <a:off x="2285029" y="599000"/>
            <a:ext cx="47463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изложен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собратьям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выразил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 словами, если мы будем лишь оправдывать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то оставим его изъян неисправленным. Однако, указывая на недопустимость подобного поведения — с намерением предостеречь от повторения совершенных ошибок — мы исправляем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тем самым преображая в полностью достойного похвалы и заслуженного человека.</a:t>
            </a:r>
          </a:p>
        </p:txBody>
      </p:sp>
      <p:sp>
        <p:nvSpPr>
          <p:cNvPr id="352" name="Google Shape;352;p27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7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7"/>
          <p:cNvSpPr txBox="1"/>
          <p:nvPr/>
        </p:nvSpPr>
        <p:spPr>
          <a:xfrm>
            <a:off x="7640068" y="561422"/>
            <a:ext cx="3943193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ומודגש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ותדגיש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בסגנון אחר: כאשר מדברים רק אודות שבחו וזכותו של נח – נשאר אצלו ענין של גנאי וחובה, מה שאין כן כאשר מדברים גם אודות הגנאי והחובה של נח,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להזהר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שלא להתנהג כן – מתקנים את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הדבר,ואז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נשאר אצלו רק ענין של שבח וזכות.</a:t>
            </a: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8A0CF8C-FE55-4146-8123-22000182D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9"/>
          <p:cNvSpPr txBox="1"/>
          <p:nvPr/>
        </p:nvSpPr>
        <p:spPr>
          <a:xfrm>
            <a:off x="644383" y="565667"/>
            <a:ext cx="45132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Раши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Каббала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68" name="Google Shape;368;p2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69" name="Google Shape;369;p2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Ноах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75919142-3342-E045-935C-30FC9A6A55B9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782D8CC3-B63C-0444-96DD-73C65BF97C9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768AEE4E-98B5-324F-AA2A-6337A0707944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E53CC9F1-75D4-854F-8C58-339110E168AA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7DC5A155-022F-BD41-8B66-56A966BA85DD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E3DFC2A-5A8A-F34B-9F92-F094E70C33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3CC96C51-D5AC-C742-97B1-28281BADDC59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9DF44693-1CD2-1D47-B043-6656F8DAA69D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55C1F069-8FED-9741-99FB-9FEF58925669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Ноах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9EA8E14-DC2D-9742-AE9D-CF802AF07B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0"/>
          <p:cNvSpPr txBox="1"/>
          <p:nvPr/>
        </p:nvSpPr>
        <p:spPr>
          <a:xfrm>
            <a:off x="2285029" y="1945122"/>
            <a:ext cx="47463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интерпретируют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уточнение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отрицательно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перекликается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7" name="Google Shape;377;p30"/>
          <p:cNvSpPr/>
          <p:nvPr/>
        </p:nvSpPr>
        <p:spPr>
          <a:xfrm rot="10800000" flipH="1">
            <a:off x="2285029" y="13040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0"/>
          <p:cNvSpPr txBox="1">
            <a:spLocks noGrp="1"/>
          </p:cNvSpPr>
          <p:nvPr>
            <p:ph type="title"/>
          </p:nvPr>
        </p:nvSpPr>
        <p:spPr>
          <a:xfrm>
            <a:off x="2285030" y="9771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0"/>
          <p:cNvSpPr txBox="1"/>
          <p:nvPr/>
        </p:nvSpPr>
        <p:spPr>
          <a:xfrm>
            <a:off x="7652594" y="1941225"/>
            <a:ext cx="3918141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פרשתנו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דורשים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שדורשים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הפירושים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המיוחד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80" name="Google Shape;380;p30"/>
          <p:cNvSpPr txBox="1"/>
          <p:nvPr/>
        </p:nvSpPr>
        <p:spPr>
          <a:xfrm>
            <a:off x="2285029" y="157860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Реши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Зоар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085B03B-A889-1F49-9AE2-1D411252AD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1"/>
          <p:cNvSpPr txBox="1"/>
          <p:nvPr/>
        </p:nvSpPr>
        <p:spPr>
          <a:xfrm>
            <a:off x="2284624" y="1904304"/>
            <a:ext cx="4998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8" name="Google Shape;388;p31"/>
          <p:cNvSpPr/>
          <p:nvPr/>
        </p:nvSpPr>
        <p:spPr>
          <a:xfrm rot="10800000" flipH="1">
            <a:off x="2300675" y="135438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1"/>
          <p:cNvSpPr txBox="1"/>
          <p:nvPr/>
        </p:nvSpPr>
        <p:spPr>
          <a:xfrm>
            <a:off x="2284625" y="953394"/>
            <a:ext cx="372786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8</a:t>
            </a:r>
          </a:p>
        </p:txBody>
      </p:sp>
      <p:sp>
        <p:nvSpPr>
          <p:cNvPr id="390" name="Google Shape;390;p31"/>
          <p:cNvSpPr txBox="1"/>
          <p:nvPr/>
        </p:nvSpPr>
        <p:spPr>
          <a:xfrm>
            <a:off x="7856609" y="1899113"/>
            <a:ext cx="3761406" cy="131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b="1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הוֹרִידָן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הוֹרִידָן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יַחְזְרו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חָזְרו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לְמַבּוּל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91" name="Google Shape;391;p31"/>
          <p:cNvSpPr txBox="1"/>
          <p:nvPr/>
        </p:nvSpPr>
        <p:spPr>
          <a:xfrm>
            <a:off x="2235647" y="1416259"/>
            <a:ext cx="85398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7:12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1"/>
          <p:cNvSpPr txBox="1"/>
          <p:nvPr/>
        </p:nvSpPr>
        <p:spPr>
          <a:xfrm>
            <a:off x="2284624" y="275627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13604F1-1B9F-6540-A496-EF1536E36B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2"/>
          <p:cNvSpPr txBox="1"/>
          <p:nvPr/>
        </p:nvSpPr>
        <p:spPr>
          <a:xfrm>
            <a:off x="2284624" y="1709164"/>
            <a:ext cx="4998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0" name="Google Shape;400;p32"/>
          <p:cNvSpPr/>
          <p:nvPr/>
        </p:nvSpPr>
        <p:spPr>
          <a:xfrm rot="10800000" flipH="1">
            <a:off x="2235650" y="10728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32"/>
          <p:cNvSpPr txBox="1"/>
          <p:nvPr/>
        </p:nvSpPr>
        <p:spPr>
          <a:xfrm>
            <a:off x="2235649" y="690913"/>
            <a:ext cx="372673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9</a:t>
            </a:r>
          </a:p>
        </p:txBody>
      </p:sp>
      <p:sp>
        <p:nvSpPr>
          <p:cNvPr id="402" name="Google Shape;402;p32"/>
          <p:cNvSpPr txBox="1"/>
          <p:nvPr/>
        </p:nvSpPr>
        <p:spPr>
          <a:xfrm>
            <a:off x="7856609" y="1710888"/>
            <a:ext cx="3761406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וּרְאֵה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הוֹרִיד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הַקָדוֹש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הוֹרִידָם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רַחֲמִים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לְהַרְאוֹת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יָשׁוּבו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יְקַב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כְתִיב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יַחְזְרו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חָזְרו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03" name="Google Shape;403;p32"/>
          <p:cNvSpPr txBox="1"/>
          <p:nvPr/>
        </p:nvSpPr>
        <p:spPr>
          <a:xfrm>
            <a:off x="2162486" y="1177919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Зоар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хадаш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Ноах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22a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B0A4E44-6754-0142-8451-0158EE6C1B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3"/>
          <p:cNvSpPr txBox="1"/>
          <p:nvPr/>
        </p:nvSpPr>
        <p:spPr>
          <a:xfrm>
            <a:off x="2285029" y="561548"/>
            <a:ext cx="47463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хадаш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ошибочность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мистические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0" name="Google Shape;410;p33"/>
          <p:cNvSpPr/>
          <p:nvPr/>
        </p:nvSpPr>
        <p:spPr>
          <a:xfrm rot="10800000" flipH="1">
            <a:off x="2285029" y="33951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3"/>
          <p:cNvSpPr txBox="1">
            <a:spLocks noGrp="1"/>
          </p:cNvSpPr>
          <p:nvPr>
            <p:ph type="title"/>
          </p:nvPr>
        </p:nvSpPr>
        <p:spPr>
          <a:xfrm>
            <a:off x="2285030" y="1265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3"/>
          <p:cNvSpPr txBox="1"/>
          <p:nvPr/>
        </p:nvSpPr>
        <p:spPr>
          <a:xfrm>
            <a:off x="7590840" y="561548"/>
            <a:ext cx="4041649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מודגש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הורידן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יחזרו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גשמי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היחיד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מדרשי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הטועים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נפלאות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03BFA6F-6AE2-AB42-9D2D-9603CB9B45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4"/>
          <p:cNvSpPr txBox="1"/>
          <p:nvPr/>
        </p:nvSpPr>
        <p:spPr>
          <a:xfrm>
            <a:off x="2285029" y="381108"/>
            <a:ext cx="47463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основоположника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Хабада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Затрагивание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аллегорических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мистических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пластов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биографией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беременной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навстречу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слишком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 стене чудесным образом возникла ниша, позволяющая вместить в себе, спасти и мать, и ребенка.</a:t>
            </a: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7590840" y="381108"/>
            <a:ext cx="4041649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וכפתגם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והקשר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מודגש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מופתים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הקשורים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מעוברת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שבלכתה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ברחוב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לעומתה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מרכבה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שהמרכבה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תחלוף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יישארו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שלמי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נעשה שקע בקיר בגודל המתאים לאשה מעוברת, וכך ניצלו שניהם. </a:t>
            </a: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9FD1B1B7-BD57-7446-9D9E-43642DEB39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5"/>
          <p:cNvSpPr txBox="1"/>
          <p:nvPr/>
        </p:nvSpPr>
        <p:spPr>
          <a:xfrm>
            <a:off x="2285029" y="1082566"/>
            <a:ext cx="4767124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Вормсе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произошла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6" name="Google Shape;426;p35"/>
          <p:cNvSpPr txBox="1"/>
          <p:nvPr/>
        </p:nvSpPr>
        <p:spPr>
          <a:xfrm>
            <a:off x="7603299" y="1027005"/>
            <a:ext cx="3963861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וורמייזא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השקע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שאודותיו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E53ACB5-DDCB-FF44-805B-A7DF99B4B2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6"/>
          <p:cNvSpPr txBox="1"/>
          <p:nvPr/>
        </p:nvSpPr>
        <p:spPr>
          <a:xfrm>
            <a:off x="744591" y="728506"/>
            <a:ext cx="4513200" cy="1790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Всегда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стремитесь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большему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33" name="Google Shape;433;p36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434" name="Google Shape;434;p3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6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Ноах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DC2903D7-D27F-1640-8FB0-78F81851911B}"/>
              </a:ext>
            </a:extLst>
          </p:cNvPr>
          <p:cNvGrpSpPr/>
          <p:nvPr/>
        </p:nvGrpSpPr>
        <p:grpSpPr>
          <a:xfrm>
            <a:off x="8016658" y="3181610"/>
            <a:ext cx="4743633" cy="4130995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BFFB0253-6385-6C44-8871-24D3DB8C209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73F4FD17-99AF-484A-9707-5B12CEBE7C0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AE3411E8-B057-D249-9D69-083D1338BDA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5B6E441C-A8A8-0F4A-BCF8-9FDCDE8AB56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C46A4DA-133C-A545-BF06-A0EBAC0150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668A90B0-FDBD-124F-BDE9-9DA9D51E8EAF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473EEA54-C5FF-1244-A1AE-3E550E847D7A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55BA4615-9A32-9C43-8D41-F09C78C49656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Ноах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606AFA7-D870-5540-B79C-7CDC5BC237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7"/>
          <p:cNvSpPr txBox="1"/>
          <p:nvPr/>
        </p:nvSpPr>
        <p:spPr>
          <a:xfrm>
            <a:off x="2285029" y="1018198"/>
            <a:ext cx="47463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независимо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продвинулись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удовлетворяться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текущим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текущее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постыдно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Осознание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изъяна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вдохновить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преодолевать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2" name="Google Shape;442;p37"/>
          <p:cNvSpPr/>
          <p:nvPr/>
        </p:nvSpPr>
        <p:spPr>
          <a:xfrm rot="10800000" flipH="1">
            <a:off x="2285029" y="56498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7"/>
          <p:cNvSpPr txBox="1">
            <a:spLocks noGrp="1"/>
          </p:cNvSpPr>
          <p:nvPr>
            <p:ph type="title"/>
          </p:nvPr>
        </p:nvSpPr>
        <p:spPr>
          <a:xfrm>
            <a:off x="2285030" y="23812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7"/>
          <p:cNvSpPr txBox="1"/>
          <p:nvPr/>
        </p:nvSpPr>
        <p:spPr>
          <a:xfrm>
            <a:off x="7590840" y="1018198"/>
            <a:ext cx="4041649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להסתפק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להוסיף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ולהתעלות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לבטל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45" name="Google Shape;445;p37"/>
          <p:cNvSpPr txBox="1"/>
          <p:nvPr/>
        </p:nvSpPr>
        <p:spPr>
          <a:xfrm>
            <a:off x="2285029" y="71431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Урок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744DFED-1522-0A41-973E-72E1E0819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8"/>
          <p:cNvSpPr txBox="1"/>
          <p:nvPr/>
        </p:nvSpPr>
        <p:spPr>
          <a:xfrm>
            <a:off x="2285029" y="1082566"/>
            <a:ext cx="47463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ожидая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похвалу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рискуем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застрять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постыдной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2" name="Google Shape;452;p38"/>
          <p:cNvSpPr txBox="1"/>
          <p:nvPr/>
        </p:nvSpPr>
        <p:spPr>
          <a:xfrm>
            <a:off x="7590840" y="1075368"/>
            <a:ext cx="4041649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ה"שבח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שבמעמדו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בבחינת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53" name="Google Shape;453;p38"/>
          <p:cNvSpPr txBox="1"/>
          <p:nvPr/>
        </p:nvSpPr>
        <p:spPr>
          <a:xfrm>
            <a:off x="2285029" y="3286066"/>
            <a:ext cx="47463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 из области изучения Торы: когда некто уже изучил определенную тему 100 раз, а то и 101 раз, он может заявить, что достиг совершенства в этом вопросе. Однако такому человеку говорят, что нужно идти дальше и поднять себя на еще более высокий уровень.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4" name="Google Shape;454;p38"/>
          <p:cNvSpPr txBox="1"/>
          <p:nvPr/>
        </p:nvSpPr>
        <p:spPr>
          <a:xfrm>
            <a:off x="7590840" y="3281394"/>
            <a:ext cx="4041649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ולדוגמא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טוען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להוסיף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ולהתעלות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55" name="Google Shape;455;p38"/>
          <p:cNvSpPr txBox="1"/>
          <p:nvPr/>
        </p:nvSpPr>
        <p:spPr>
          <a:xfrm>
            <a:off x="2285029" y="2919551"/>
            <a:ext cx="8205954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1800" dirty="0">
                <a:solidFill>
                  <a:srgbClr val="19969B"/>
                </a:solidFill>
              </a:rPr>
              <a:t>Совершенствование в изучении Торы</a:t>
            </a: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535F30B-44D4-F340-B32F-B7A23AC5E3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9"/>
          <p:cNvSpPr txBox="1"/>
          <p:nvPr/>
        </p:nvSpPr>
        <p:spPr>
          <a:xfrm>
            <a:off x="2285029" y="1470102"/>
            <a:ext cx="4746392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же самое касается и оказания воздействия и вдохновения других. Не должно быть достаточно наших личных достижений, но нужно стараться влиять и на окружающих и, в конечном счете, на весь мир.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2" name="Google Shape;462;p39"/>
          <p:cNvSpPr txBox="1"/>
          <p:nvPr/>
        </p:nvSpPr>
        <p:spPr>
          <a:xfrm>
            <a:off x="7590886" y="1458616"/>
            <a:ext cx="4041649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להתעסקות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והשפעה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להסתפק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להשתדל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שפועלים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63" name="Google Shape;463;p39"/>
          <p:cNvSpPr txBox="1"/>
          <p:nvPr/>
        </p:nvSpPr>
        <p:spPr>
          <a:xfrm>
            <a:off x="2285029" y="1106797"/>
            <a:ext cx="8205954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1800" dirty="0">
                <a:solidFill>
                  <a:srgbClr val="19969B"/>
                </a:solidFill>
              </a:rPr>
              <a:t>Вдохновляя других</a:t>
            </a: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9A58F99-16F0-2348-8E3F-F4680BBB46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39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Лех Леха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432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5165</Words>
  <Application>Microsoft Macintosh PowerPoint</Application>
  <PresentationFormat>מסך רחב</PresentationFormat>
  <Paragraphs>299</Paragraphs>
  <Slides>39</Slides>
  <Notes>38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39</vt:i4>
      </vt:variant>
    </vt:vector>
  </HeadingPairs>
  <TitlesOfParts>
    <vt:vector size="49" baseType="lpstr">
      <vt:lpstr>Arial Black</vt:lpstr>
      <vt:lpstr>Calibri</vt:lpstr>
      <vt:lpstr>Arial</vt:lpstr>
      <vt:lpstr>CeraGR-Medium</vt:lpstr>
      <vt:lpstr>Segoe UI Black</vt:lpstr>
      <vt:lpstr>Helvetica Neue</vt:lpstr>
      <vt:lpstr>Lora</vt:lpstr>
      <vt:lpstr>Lora SemiBold</vt:lpstr>
      <vt:lpstr>Assistant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14</cp:revision>
  <dcterms:created xsi:type="dcterms:W3CDTF">2021-05-12T22:42:43Z</dcterms:created>
  <dcterms:modified xsi:type="dcterms:W3CDTF">2024-10-27T22:50:41Z</dcterms:modified>
</cp:coreProperties>
</file>