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445" r:id="rId39"/>
  </p:sldIdLst>
  <p:sldSz cx="12192000" cy="6858000"/>
  <p:notesSz cx="6858000" cy="9144000"/>
  <p:embeddedFontLst>
    <p:embeddedFont>
      <p:font typeface="Josefin Sans" pitchFamily="2" charset="0"/>
      <p:regular r:id="rId41"/>
      <p:bold r:id="rId42"/>
      <p:italic r:id="rId43"/>
      <p:boldItalic r:id="rId44"/>
    </p:embeddedFont>
    <p:embeddedFont>
      <p:font typeface="Lora" pitchFamily="2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6" roundtripDataSignature="AMtx7mhqQ9InCM8l9gEpTuyDEz/7P5Op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47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57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7" name="Google Shape;337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3" name="Google Shape;443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5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563" y="500471"/>
            <a:ext cx="4824207" cy="308728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933426" y="4048525"/>
            <a:ext cx="5162700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buSzPts val="2700"/>
              <a:buFont typeface="Arial"/>
              <a:buNone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История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написания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Торы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933434" y="4880882"/>
            <a:ext cx="3540600" cy="1088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indent="0" algn="just">
              <a:buSzPts val="14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КОГДА МОШЕ НАЧАЛ ПИСАТЬ ТОРУ? КОГДА ОН ЗАПИСАЛ ИСТОРИИ ИЗ КНИГИ БЕРЕШИТ?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КАК ОН СУМЕЛ САМ НАПИСАТЬ СРАЗУ ТРИНАДЦАТЬ СВИТКОВ ТОРЫ?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Ницавим</a:t>
              </a:r>
              <a:r>
                <a:rPr lang="en-US" sz="1400" b="0" i="0" u="none" strike="noStrike" cap="none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lang="en-US" dirty="0" err="1">
                  <a:solidFill>
                    <a:schemeClr val="lt1"/>
                  </a:solidFill>
                </a:rPr>
                <a:t>Вайелех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3F145014-8B15-2142-90B8-C7E8B578C5DF}"/>
              </a:ext>
            </a:extLst>
          </p:cNvPr>
          <p:cNvGrpSpPr/>
          <p:nvPr/>
        </p:nvGrpSpPr>
        <p:grpSpPr>
          <a:xfrm>
            <a:off x="6192333" y="1887191"/>
            <a:ext cx="6572433" cy="5471280"/>
            <a:chOff x="6723019" y="2352675"/>
            <a:chExt cx="5999696" cy="4913200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6E78CA7F-950B-CF43-B793-451409DCEC5A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B5F6DD43-C999-7847-A6D0-7DFD8F6E1826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R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endParaRPr lang="he-IL"/>
              </a:p>
            </p:txBody>
          </p:sp>
          <p:grpSp>
            <p:nvGrpSpPr>
              <p:cNvPr id="16" name="קבוצה 15">
                <a:extLst>
                  <a:ext uri="{FF2B5EF4-FFF2-40B4-BE49-F238E27FC236}">
                    <a16:creationId xmlns:a16="http://schemas.microsoft.com/office/drawing/2014/main" id="{858EE040-355C-3C49-851B-EEA9FB43AFFA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3433ACCA-701D-1942-A2DA-06D038CBC47C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8" name="תמונה 1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B7F3AB74-9E44-C940-AF6E-F249680F1D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oogle Shape;90;p1">
              <a:extLst>
                <a:ext uri="{FF2B5EF4-FFF2-40B4-BE49-F238E27FC236}">
                  <a16:creationId xmlns:a16="http://schemas.microsoft.com/office/drawing/2014/main" id="{238AEDDC-C951-9545-8B04-DB29AE115475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3" name="Google Shape;91;p1">
                <a:extLst>
                  <a:ext uri="{FF2B5EF4-FFF2-40B4-BE49-F238E27FC236}">
                    <a16:creationId xmlns:a16="http://schemas.microsoft.com/office/drawing/2014/main" id="{7FD8539E-71CF-F44A-B798-544A65AFD902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2;p1">
                <a:extLst>
                  <a:ext uri="{FF2B5EF4-FFF2-40B4-BE49-F238E27FC236}">
                    <a16:creationId xmlns:a16="http://schemas.microsoft.com/office/drawing/2014/main" id="{EA70A102-55A5-1D44-A934-811D65B8C956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 err="1">
                    <a:solidFill>
                      <a:schemeClr val="lt1"/>
                    </a:solidFill>
                  </a:rPr>
                  <a:t>Ницавим-Вайелех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668411D1-7C7F-1641-A94A-2D9F138A0D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782973" y="2207364"/>
            <a:ext cx="4513200" cy="1790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Откуда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у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них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было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время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3" name="Google Shape;103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4" name="Google Shape;104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Ницавим</a:t>
              </a:r>
              <a:r>
                <a:rPr lang="en-US" sz="1400" b="0" i="0" u="none" strike="noStrike" cap="none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lang="en-US" dirty="0" err="1">
                  <a:solidFill>
                    <a:schemeClr val="lt1"/>
                  </a:solidFill>
                </a:rPr>
                <a:t>Вайелех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3574B004-79A7-4041-AE1A-FB4AD8635AD3}"/>
              </a:ext>
            </a:extLst>
          </p:cNvPr>
          <p:cNvGrpSpPr/>
          <p:nvPr/>
        </p:nvGrpSpPr>
        <p:grpSpPr>
          <a:xfrm>
            <a:off x="8091814" y="3079000"/>
            <a:ext cx="4568269" cy="418109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8708597D-A341-AD42-BCE2-89A8DCDFA2DA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1057F216-7BFD-AD4F-96FF-296779051251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03F8384B-6284-5948-A6C5-7D77182CC07B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0CDCEE10-2608-F146-8B87-D7104A4372B8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493F6F64-F4D2-A746-A921-282892C5C1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1B215473-1DD4-6742-A763-9A0FFFD8BBC4}"/>
                </a:ext>
              </a:extLst>
            </p:cNvPr>
            <p:cNvGrpSpPr/>
            <p:nvPr/>
          </p:nvGrpSpPr>
          <p:grpSpPr>
            <a:xfrm>
              <a:off x="8802569" y="5794659"/>
              <a:ext cx="2870876" cy="486015"/>
              <a:chOff x="8745283" y="5640682"/>
              <a:chExt cx="2870876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51A0D35E-CA93-B947-B1D6-3D6974962C34}"/>
                  </a:ext>
                </a:extLst>
              </p:cNvPr>
              <p:cNvSpPr/>
              <p:nvPr/>
            </p:nvSpPr>
            <p:spPr>
              <a:xfrm>
                <a:off x="8952417" y="5640682"/>
                <a:ext cx="2456610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C4361242-397E-A548-A70B-8E0FE18E6E3C}"/>
                  </a:ext>
                </a:extLst>
              </p:cNvPr>
              <p:cNvSpPr txBox="1"/>
              <p:nvPr/>
            </p:nvSpPr>
            <p:spPr>
              <a:xfrm>
                <a:off x="8745283" y="5701912"/>
                <a:ext cx="2870876" cy="361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 err="1">
                    <a:solidFill>
                      <a:schemeClr val="lt1"/>
                    </a:solidFill>
                  </a:rPr>
                  <a:t>Ницавим-Вайелех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9530552-967C-D346-8362-9C4CA83584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2284624" y="1430293"/>
            <a:ext cx="4425696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приблизились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призови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встаньте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шатре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наказ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шатре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шатре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столпе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облачный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ложишься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рядом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блудно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божествами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племен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Google Shape;113;p3"/>
          <p:cNvSpPr/>
          <p:nvPr/>
        </p:nvSpPr>
        <p:spPr>
          <a:xfrm rot="10800000" flipH="1">
            <a:off x="2284625" y="893302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2284619" y="477384"/>
            <a:ext cx="384060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7508060" y="1426476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קָרְבו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יָמֶיך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לָמוּת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ֻׁ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וְהִתְיַצ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אֹהֶל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מוֹעֵד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וַאֲצַו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וִיהוֹש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ֻׁ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תְיַצ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אֹהֶל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מוֹעֵד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אֹהֶל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עַמּוּד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עֲמֹד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עַמּוּד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הֶעָנָן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הָאֹהֶל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כֵב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אֲבֹתֶיך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וְקָם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וְזָנָה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נֵכַר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קִרְבּו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2224052" y="970098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Дварим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31:14-17, 19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84629" y="151696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19969B"/>
                </a:solidFill>
              </a:rPr>
              <a:t>«</a:t>
            </a:r>
            <a:r>
              <a:rPr lang="en-US" sz="1800" dirty="0" err="1">
                <a:solidFill>
                  <a:srgbClr val="19969B"/>
                </a:solidFill>
              </a:rPr>
              <a:t>Запишите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себе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rgbClr val="19969B"/>
                </a:solidFill>
              </a:rPr>
              <a:t>ПЕСНЬ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rgbClr val="19969B"/>
                </a:solidFill>
              </a:rPr>
              <a:t>ЭТУ»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1800" dirty="0" err="1">
                <a:solidFill>
                  <a:srgbClr val="19969B"/>
                </a:solidFill>
              </a:rPr>
              <a:t>Тору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05777325-0065-3340-B4BE-934F365835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2284624" y="525727"/>
            <a:ext cx="4425696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воспылает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гнев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сокрою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погибель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постигнут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злоключения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постигли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вложи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свидетельством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7508060" y="525727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וַעֲזָבַנִי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וְהֵפֵר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וַעֲזַבְת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וְהִסְת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פָנַי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לֶאֱכֹל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וּמְצָאֻהו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רָעוֹת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וְצָרוֹת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אֱלֹקַי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קִרְב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מְצָאוּנִי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הָרָעוֹת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פִיהֶם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לְמַעַן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6851C91-9802-8549-966E-80A3920C4D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/>
        </p:nvSpPr>
        <p:spPr>
          <a:xfrm>
            <a:off x="2284624" y="1709164"/>
            <a:ext cx="4425696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запишите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вложи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дальнейшем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окончил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Google Shape;133;p5"/>
          <p:cNvSpPr/>
          <p:nvPr/>
        </p:nvSpPr>
        <p:spPr>
          <a:xfrm rot="10800000" flipH="1">
            <a:off x="2284625" y="115682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2284633" y="694363"/>
            <a:ext cx="347733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7508060" y="1709164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תְבו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לָכֶם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ִּׁ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וְלַמ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דָה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ימָה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פִיהֶם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נִתְב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כְלָלָם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כַלּוֹת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לִכְת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סֵפֶר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מֵעִיר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רָצָה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כְלָלָם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2284632" y="1280181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Ральбаг</a:t>
            </a:r>
            <a:r>
              <a:rPr lang="en-US" sz="1800" dirty="0">
                <a:solidFill>
                  <a:srgbClr val="19969B"/>
                </a:solidFill>
              </a:rPr>
              <a:t>: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72FC2683-BBB7-5A49-B524-9BB7719F72D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6"/>
          <p:cNvSpPr txBox="1"/>
          <p:nvPr/>
        </p:nvSpPr>
        <p:spPr>
          <a:xfrm>
            <a:off x="2285031" y="1379058"/>
            <a:ext cx="4425696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сороковом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странствий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незадолго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датировку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изложение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Второзакония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одиннадцатого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шват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озвучено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незадолго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3" name="Google Shape;143;p6"/>
          <p:cNvSpPr/>
          <p:nvPr/>
        </p:nvSpPr>
        <p:spPr>
          <a:xfrm rot="10800000" flipH="1">
            <a:off x="2285029" y="70276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 txBox="1">
            <a:spLocks noGrp="1"/>
          </p:cNvSpPr>
          <p:nvPr>
            <p:ph type="title"/>
          </p:nvPr>
        </p:nvSpPr>
        <p:spPr>
          <a:xfrm>
            <a:off x="2285030" y="37590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7508263" y="1390405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ציווי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הראשונה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הארבעים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סמוך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לשבעה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אמירת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בעשתי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לחודש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הציווי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בסמיכות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לשבעה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2285029" y="992602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Каждый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еврей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обязан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написать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свиток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Торы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0DC088D9-A174-6F42-92F9-9B61D7EEC6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 txBox="1"/>
          <p:nvPr/>
        </p:nvSpPr>
        <p:spPr>
          <a:xfrm>
            <a:off x="2285029" y="1082566"/>
            <a:ext cx="4425696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взгляд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немедленно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600000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исчисленных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взрослых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никаких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упоминаний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необычайного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7508262" y="1082566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ציווי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רמז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84913096-9AF4-1E4E-A2AD-097982F8CB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8"/>
          <p:cNvSpPr txBox="1"/>
          <p:nvPr/>
        </p:nvSpPr>
        <p:spPr>
          <a:xfrm>
            <a:off x="2284625" y="1430296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погребен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Бейт-Пеора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могилы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оплакивали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скорбного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оплакивания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1" name="Google Shape;161;p8"/>
          <p:cNvSpPr/>
          <p:nvPr/>
        </p:nvSpPr>
        <p:spPr>
          <a:xfrm rot="10800000" flipH="1">
            <a:off x="2284625" y="931690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8"/>
          <p:cNvSpPr txBox="1"/>
          <p:nvPr/>
        </p:nvSpPr>
        <p:spPr>
          <a:xfrm>
            <a:off x="2284619" y="485621"/>
            <a:ext cx="352745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163" name="Google Shape;163;p8"/>
          <p:cNvSpPr txBox="1"/>
          <p:nvPr/>
        </p:nvSpPr>
        <p:spPr>
          <a:xfrm>
            <a:off x="7508060" y="1432625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מׇת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עֶבֶד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מוֹאָב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מוֹאָב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יָדַע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קְבֻרָתו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בְכּו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עַרְבֹת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מוֹאָב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אֵבֶל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וִיהוֹש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נוּן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מָלֵא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חׇכְמָה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סָמַך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יָדָיו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צִו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64" name="Google Shape;164;p8"/>
          <p:cNvSpPr txBox="1"/>
          <p:nvPr/>
        </p:nvSpPr>
        <p:spPr>
          <a:xfrm>
            <a:off x="2284618" y="1038673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Дварим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34:5-6; 8-9</a:t>
            </a:r>
            <a:endParaRPr dirty="0"/>
          </a:p>
        </p:txBody>
      </p:sp>
      <p:sp>
        <p:nvSpPr>
          <p:cNvPr id="165" name="Google Shape;165;p8"/>
          <p:cNvSpPr txBox="1"/>
          <p:nvPr/>
        </p:nvSpPr>
        <p:spPr>
          <a:xfrm>
            <a:off x="2284637" y="182303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Сжатые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сроки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592568FD-4712-9A4B-9D8D-84AAF8FF45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9"/>
          <p:cNvSpPr txBox="1"/>
          <p:nvPr/>
        </p:nvSpPr>
        <p:spPr>
          <a:xfrm>
            <a:off x="2284624" y="1709164"/>
            <a:ext cx="4425696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служителю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перейди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Иордан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Иордана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расположился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Гильгале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восточного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Иерихона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" name="Google Shape;173;p9"/>
          <p:cNvSpPr/>
          <p:nvPr/>
        </p:nvSpPr>
        <p:spPr>
          <a:xfrm rot="10800000" flipH="1">
            <a:off x="2284625" y="110541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 txBox="1"/>
          <p:nvPr/>
        </p:nvSpPr>
        <p:spPr>
          <a:xfrm>
            <a:off x="2284621" y="656169"/>
            <a:ext cx="366524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175" name="Google Shape;175;p9"/>
          <p:cNvSpPr txBox="1"/>
          <p:nvPr/>
        </p:nvSpPr>
        <p:spPr>
          <a:xfrm>
            <a:off x="7508060" y="1709164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עֶבֶד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נוּן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לֵאמֹר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עַבְד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עֲבֹר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וְכׇל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אָנֹכִי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נֹתֵן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לִבְנֵי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עָשׂוֹר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לַחֹדֶש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הָרִאשׁוֹן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קְצֵה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מִזְרַח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יְרִיחו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76" name="Google Shape;176;p9"/>
          <p:cNvSpPr txBox="1"/>
          <p:nvPr/>
        </p:nvSpPr>
        <p:spPr>
          <a:xfrm>
            <a:off x="2174704" y="1280177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Йеошуа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1:1-2; 4:19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5A38B6CD-CFF9-FE44-9E4D-8B045700F5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0"/>
          <p:cNvSpPr txBox="1"/>
          <p:nvPr/>
        </p:nvSpPr>
        <p:spPr>
          <a:xfrm>
            <a:off x="2285029" y="2094942"/>
            <a:ext cx="4425696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вскоре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7-го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оплакивал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тридцати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окончания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траура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переходу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Иордан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нисан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завоевание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3" name="Google Shape;183;p10"/>
          <p:cNvSpPr/>
          <p:nvPr/>
        </p:nvSpPr>
        <p:spPr>
          <a:xfrm rot="10800000" flipH="1">
            <a:off x="2285029" y="14418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0"/>
          <p:cNvSpPr txBox="1">
            <a:spLocks noGrp="1"/>
          </p:cNvSpPr>
          <p:nvPr>
            <p:ph type="title"/>
          </p:nvPr>
        </p:nvSpPr>
        <p:spPr>
          <a:xfrm>
            <a:off x="2285030" y="11149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0"/>
          <p:cNvSpPr txBox="1"/>
          <p:nvPr/>
        </p:nvSpPr>
        <p:spPr>
          <a:xfrm>
            <a:off x="7508262" y="2094942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ויתירה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תיכף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פטירת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התחילו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בהכנות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הירדן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הירדן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בעשור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לחודש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הראשון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ניסן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התחילו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בכיבוש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86" name="Google Shape;186;p10"/>
          <p:cNvSpPr txBox="1"/>
          <p:nvPr/>
        </p:nvSpPr>
        <p:spPr>
          <a:xfrm>
            <a:off x="2285029" y="1731637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Миссия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невозможна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F63B3EC4-150C-0044-8883-614833AB8A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1"/>
          <p:cNvSpPr txBox="1"/>
          <p:nvPr/>
        </p:nvSpPr>
        <p:spPr>
          <a:xfrm>
            <a:off x="2285029" y="1082566"/>
            <a:ext cx="4425696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невозможным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короткий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промежуток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нисана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пергамент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чернила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невозможным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огромная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короткий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промежуток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Google Shape;194;p11"/>
          <p:cNvSpPr txBox="1"/>
          <p:nvPr/>
        </p:nvSpPr>
        <p:spPr>
          <a:xfrm>
            <a:off x="7508262" y="1082566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קצר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סמוך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בניסן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הספיק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ששמעו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דורשת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תנאים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מיוחדים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הקלף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והדיו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מלאכה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קצר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DA6C429-BFF7-2F46-8FAD-C1697BC6C4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2"/>
          <p:cNvSpPr txBox="1"/>
          <p:nvPr/>
        </p:nvSpPr>
        <p:spPr>
          <a:xfrm>
            <a:off x="760920" y="2801735"/>
            <a:ext cx="4513200" cy="119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lnSpc>
                <a:spcPct val="80000"/>
              </a:lnSpc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Работа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процессе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02" name="Google Shape;202;p12"/>
          <p:cNvGrpSpPr/>
          <p:nvPr/>
        </p:nvGrpSpPr>
        <p:grpSpPr>
          <a:xfrm>
            <a:off x="9646231" y="5640682"/>
            <a:ext cx="1762795" cy="486015"/>
            <a:chOff x="9646231" y="5640682"/>
            <a:chExt cx="1762795" cy="486015"/>
          </a:xfrm>
        </p:grpSpPr>
        <p:sp>
          <p:nvSpPr>
            <p:cNvPr id="203" name="Google Shape;203;p1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2"/>
            <p:cNvSpPr txBox="1"/>
            <p:nvPr/>
          </p:nvSpPr>
          <p:spPr>
            <a:xfrm>
              <a:off x="9646231" y="5729800"/>
              <a:ext cx="176279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Nitzavim-Vayelech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6A545875-87FB-2B4B-AE4E-0CF88D8D9E44}"/>
              </a:ext>
            </a:extLst>
          </p:cNvPr>
          <p:cNvGrpSpPr/>
          <p:nvPr/>
        </p:nvGrpSpPr>
        <p:grpSpPr>
          <a:xfrm>
            <a:off x="8091814" y="3079000"/>
            <a:ext cx="4568269" cy="418109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3D554B6D-3591-8046-9AB2-A4D64F2D8F5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396D75F8-7CB4-EF47-A27F-6680F1D641B7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B6DF6B49-DC0B-FA43-BFA6-DFC6796BFE10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F275B302-4336-2044-BAC9-1EEC6AF60D5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F8A3BC4C-FB3F-034F-A154-A446D0F661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9953FB2B-B764-B94B-BA60-B098DD15801B}"/>
                </a:ext>
              </a:extLst>
            </p:cNvPr>
            <p:cNvGrpSpPr/>
            <p:nvPr/>
          </p:nvGrpSpPr>
          <p:grpSpPr>
            <a:xfrm>
              <a:off x="8802569" y="5794659"/>
              <a:ext cx="2870876" cy="486015"/>
              <a:chOff x="8745283" y="5640682"/>
              <a:chExt cx="2870876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BE2B63C6-EC04-A946-AFA2-18C2F5BE48F9}"/>
                  </a:ext>
                </a:extLst>
              </p:cNvPr>
              <p:cNvSpPr/>
              <p:nvPr/>
            </p:nvSpPr>
            <p:spPr>
              <a:xfrm>
                <a:off x="8952417" y="5640682"/>
                <a:ext cx="2456610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E13F409F-9089-1B47-B0CD-65C290713862}"/>
                  </a:ext>
                </a:extLst>
              </p:cNvPr>
              <p:cNvSpPr txBox="1"/>
              <p:nvPr/>
            </p:nvSpPr>
            <p:spPr>
              <a:xfrm>
                <a:off x="8745283" y="5701912"/>
                <a:ext cx="2870876" cy="361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 err="1">
                    <a:solidFill>
                      <a:schemeClr val="lt1"/>
                    </a:solidFill>
                  </a:rPr>
                  <a:t>Ницавим-Вайелех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4DB05C72-BBB2-EB40-A96E-9D5ACC62E3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3"/>
          <p:cNvSpPr txBox="1"/>
          <p:nvPr/>
        </p:nvSpPr>
        <p:spPr>
          <a:xfrm>
            <a:off x="2284624" y="2094172"/>
            <a:ext cx="4425696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изречения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жертвенник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двенадцать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монументов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двенадцати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2" name="Google Shape;212;p13"/>
          <p:cNvSpPr/>
          <p:nvPr/>
        </p:nvSpPr>
        <p:spPr>
          <a:xfrm rot="10800000" flipH="1">
            <a:off x="2284625" y="1590906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2235650" y="1188488"/>
            <a:ext cx="4027364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214" name="Google Shape;214;p13"/>
          <p:cNvSpPr txBox="1"/>
          <p:nvPr/>
        </p:nvSpPr>
        <p:spPr>
          <a:xfrm>
            <a:off x="7508060" y="2109023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וַיְסַפ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מִזְב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הָהָר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בְטֵי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2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3"/>
          <p:cNvSpPr txBox="1"/>
          <p:nvPr/>
        </p:nvSpPr>
        <p:spPr>
          <a:xfrm>
            <a:off x="2224044" y="1706735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Шмот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24:3-4</a:t>
            </a:r>
            <a:endParaRPr dirty="0"/>
          </a:p>
        </p:txBody>
      </p:sp>
      <p:sp>
        <p:nvSpPr>
          <p:cNvPr id="216" name="Google Shape;216;p13"/>
          <p:cNvSpPr txBox="1"/>
          <p:nvPr/>
        </p:nvSpPr>
        <p:spPr>
          <a:xfrm>
            <a:off x="2235654" y="831376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Когда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была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написана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Тора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ACB54BF1-95AB-C842-9279-BA652AC384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4"/>
          <p:cNvSpPr txBox="1"/>
          <p:nvPr/>
        </p:nvSpPr>
        <p:spPr>
          <a:xfrm>
            <a:off x="2284624" y="563305"/>
            <a:ext cx="4425696" cy="5080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 algn="l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поведал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изречения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сохранении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дистанции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предписанных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человечеству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Шаббата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почитание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рыжей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поднялся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ранним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утром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сивана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4" name="Google Shape;224;p14"/>
          <p:cNvSpPr txBox="1"/>
          <p:nvPr/>
        </p:nvSpPr>
        <p:spPr>
          <a:xfrm>
            <a:off x="7508060" y="906131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בֹא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וַיְסַפ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בְרֵי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מִצְוַת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וְהַגְב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וְאֵת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מִצְווֹת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צְטַוּו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וְכִבּוּד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וָאֵם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וּפָרָה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אֲדֻמ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וְדִינִין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וְכָתַב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מִצְווֹת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צְטַוּו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בְמָרָה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קֶר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סִיוָן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CFE33C89-943C-1546-BAE6-47DE488BFE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5"/>
          <p:cNvSpPr txBox="1"/>
          <p:nvPr/>
        </p:nvSpPr>
        <p:spPr>
          <a:xfrm>
            <a:off x="2284624" y="2094172"/>
            <a:ext cx="4425696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2" name="Google Shape;232;p15"/>
          <p:cNvSpPr/>
          <p:nvPr/>
        </p:nvSpPr>
        <p:spPr>
          <a:xfrm rot="10800000" flipH="1">
            <a:off x="2284625" y="156138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5"/>
          <p:cNvSpPr txBox="1"/>
          <p:nvPr/>
        </p:nvSpPr>
        <p:spPr>
          <a:xfrm>
            <a:off x="2284625" y="1147563"/>
            <a:ext cx="384060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234" name="Google Shape;234;p15"/>
          <p:cNvSpPr txBox="1"/>
          <p:nvPr/>
        </p:nvSpPr>
        <p:spPr>
          <a:xfrm>
            <a:off x="7508060" y="2079928"/>
            <a:ext cx="3886200" cy="1718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תׇב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35" name="Google Shape;235;p15"/>
          <p:cNvSpPr txBox="1"/>
          <p:nvPr/>
        </p:nvSpPr>
        <p:spPr>
          <a:xfrm>
            <a:off x="2224047" y="1636077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Шмот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34:27</a:t>
            </a:r>
            <a:endParaRPr dirty="0"/>
          </a:p>
        </p:txBody>
      </p:sp>
      <p:sp>
        <p:nvSpPr>
          <p:cNvPr id="236" name="Google Shape;236;p15"/>
          <p:cNvSpPr txBox="1"/>
          <p:nvPr/>
        </p:nvSpPr>
        <p:spPr>
          <a:xfrm>
            <a:off x="2284629" y="777923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Письменная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Тора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1800" dirty="0" err="1">
                <a:solidFill>
                  <a:srgbClr val="19969B"/>
                </a:solidFill>
              </a:rPr>
              <a:t>не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устно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6CDD7DBB-8C47-AF43-847F-B99885921B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6"/>
          <p:cNvSpPr txBox="1"/>
          <p:nvPr/>
        </p:nvSpPr>
        <p:spPr>
          <a:xfrm>
            <a:off x="2284624" y="1709164"/>
            <a:ext cx="4425696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Нахмани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толмач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Лакиша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"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"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истолковать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нельзя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нельзя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4" name="Google Shape;244;p16"/>
          <p:cNvSpPr/>
          <p:nvPr/>
        </p:nvSpPr>
        <p:spPr>
          <a:xfrm rot="10800000" flipH="1">
            <a:off x="2284625" y="1112139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6"/>
          <p:cNvSpPr txBox="1"/>
          <p:nvPr/>
        </p:nvSpPr>
        <p:spPr>
          <a:xfrm>
            <a:off x="2284636" y="666213"/>
            <a:ext cx="485519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7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246" name="Google Shape;246;p16"/>
          <p:cNvSpPr txBox="1"/>
          <p:nvPr/>
        </p:nvSpPr>
        <p:spPr>
          <a:xfrm>
            <a:off x="7508060" y="1703697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נַחְמָנִי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מְתֻרְג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לָקִיש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לְאוֹמְרָן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לְאוֹמְרָן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47" name="Google Shape;247;p16"/>
          <p:cNvSpPr txBox="1"/>
          <p:nvPr/>
        </p:nvSpPr>
        <p:spPr>
          <a:xfrm>
            <a:off x="2224041" y="1218969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Гитин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60</a:t>
            </a:r>
            <a:r>
              <a:rPr lang="en-US" sz="1800" dirty="0">
                <a:solidFill>
                  <a:srgbClr val="19969B"/>
                </a:solidFill>
              </a:rPr>
              <a:t>б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C4E3E18D-1472-DE48-B7DB-8959024BD5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7"/>
          <p:cNvSpPr txBox="1"/>
          <p:nvPr/>
        </p:nvSpPr>
        <p:spPr>
          <a:xfrm>
            <a:off x="2285029" y="1493693"/>
            <a:ext cx="4425696" cy="3897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31F20"/>
              </a:solidFill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даровании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Синайского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водораздел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нельзя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4" name="Google Shape;254;p17"/>
          <p:cNvSpPr/>
          <p:nvPr/>
        </p:nvSpPr>
        <p:spPr>
          <a:xfrm rot="10800000" flipH="1">
            <a:off x="2285029" y="840555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7"/>
          <p:cNvSpPr txBox="1">
            <a:spLocks noGrp="1"/>
          </p:cNvSpPr>
          <p:nvPr>
            <p:ph type="title"/>
          </p:nvPr>
        </p:nvSpPr>
        <p:spPr>
          <a:xfrm>
            <a:off x="2285030" y="513693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7"/>
          <p:cNvSpPr txBox="1"/>
          <p:nvPr/>
        </p:nvSpPr>
        <p:spPr>
          <a:xfrm>
            <a:off x="7508262" y="1426788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ויקח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הברית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ומפרש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מבראשית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החילוק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57" name="Google Shape;257;p17"/>
          <p:cNvSpPr txBox="1"/>
          <p:nvPr/>
        </p:nvSpPr>
        <p:spPr>
          <a:xfrm>
            <a:off x="2285029" y="1130388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Личные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Торы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были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написаны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режиме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реального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времени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5667E131-8DC2-5943-83AC-1460B58FDC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8"/>
          <p:cNvSpPr txBox="1"/>
          <p:nvPr/>
        </p:nvSpPr>
        <p:spPr>
          <a:xfrm>
            <a:off x="2285029" y="1007410"/>
            <a:ext cx="4425696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разделов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запрещено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5" name="Google Shape;265;p18"/>
          <p:cNvSpPr txBox="1"/>
          <p:nvPr/>
        </p:nvSpPr>
        <p:spPr>
          <a:xfrm>
            <a:off x="7508262" y="994884"/>
            <a:ext cx="3886200" cy="3963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50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ובפרש"י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שנאמרו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לאומרם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59918B62-2296-0441-A36F-783B4413EA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9"/>
          <p:cNvSpPr txBox="1"/>
          <p:nvPr/>
        </p:nvSpPr>
        <p:spPr>
          <a:xfrm>
            <a:off x="2284623" y="861306"/>
            <a:ext cx="4642269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память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поясненном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озвучивал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вначале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озвучил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Элазар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Итамар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3" name="Google Shape;273;p19"/>
          <p:cNvSpPr/>
          <p:nvPr/>
        </p:nvSpPr>
        <p:spPr>
          <a:xfrm rot="10800000" flipH="1">
            <a:off x="2284625" y="42142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9"/>
          <p:cNvSpPr txBox="1"/>
          <p:nvPr/>
        </p:nvSpPr>
        <p:spPr>
          <a:xfrm>
            <a:off x="2284624" y="16486"/>
            <a:ext cx="407859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8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275" name="Google Shape;275;p19"/>
          <p:cNvSpPr txBox="1"/>
          <p:nvPr/>
        </p:nvSpPr>
        <p:spPr>
          <a:xfrm>
            <a:off x="7616346" y="859674"/>
            <a:ext cx="38862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נְתָנָה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פֵרוּש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וְעִנְיָנָה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כּוֹלֵל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סֵפֶר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לִמּוּדו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עירובין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:):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נכנס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באהלו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ונכנס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בתחלה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דָהו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וְיִסְת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אַהֲרֹן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וְיַחֲזֹר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לִימִין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וְנִכְנְסו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אַחֲרָיו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אֶלְעָזָר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וְאִיתָמָר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לְאַהֲרֹן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76" name="Google Shape;276;p19"/>
          <p:cNvSpPr txBox="1"/>
          <p:nvPr/>
        </p:nvSpPr>
        <p:spPr>
          <a:xfrm>
            <a:off x="2224049" y="432310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Предисловие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Маймонида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его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комментарию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Мишне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E1A893C-70E7-5B49-AEF9-940CC7196A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0"/>
          <p:cNvSpPr txBox="1"/>
          <p:nvPr/>
        </p:nvSpPr>
        <p:spPr>
          <a:xfrm>
            <a:off x="2284624" y="0"/>
            <a:ext cx="4425696" cy="7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отойдя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семьдесят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старейшин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желавшие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разошлись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собратьев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сановниками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регулярно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усердно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Они записывали заповедь, а затем устно изучали ее значение.</a:t>
            </a: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4" name="Google Shape;284;p20"/>
          <p:cNvSpPr txBox="1"/>
          <p:nvPr/>
        </p:nvSpPr>
        <p:spPr>
          <a:xfrm>
            <a:off x="7508060" y="0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וְיִסְת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לִימִין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אַהֲרֹן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וְאַחֲרֵי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יָבֹאו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זְקֵנִים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וִילַמ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לְאַהֲרֹן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וְאַחֲרֵי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יָבֹאו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הֶהָמוֹן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מְבַק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וְאַחֲרֵי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הוֹלְכִים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לְלַמ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לְאָחִיו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וְכוֹתְבִים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הַהִוא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מְגִלּוֹת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וְיָשׁוּטו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לִלְמֹד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וְלַהֲגוֹת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גִרְסָא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וְיַרְג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לִקְרוֹתָה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וְהַפֵּרוּשׁ הַהוּא הָיָה כּוֹלֵל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עִנְיָנִים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וְהָיוּ כּוֹתְבִים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הַמִּצְוָה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וְלוֹמְדִים עַל פֶּה הַקַּבָּלָה.</a:t>
            </a: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6E23056-7F62-004B-B57B-CCD90DA7DC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2"/>
          <p:cNvSpPr txBox="1"/>
          <p:nvPr/>
        </p:nvSpPr>
        <p:spPr>
          <a:xfrm>
            <a:off x="2203175" y="968883"/>
            <a:ext cx="4636036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зафиксированы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предыдущие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короткое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них уже была составлена подавляющая часть Торы, теперь же им оставалось только дописать ее.</a:t>
            </a: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9" name="Google Shape;299;p22"/>
          <p:cNvSpPr/>
          <p:nvPr/>
        </p:nvSpPr>
        <p:spPr>
          <a:xfrm rot="10800000" flipH="1">
            <a:off x="2203179" y="384822"/>
            <a:ext cx="1034558" cy="12690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2"/>
          <p:cNvSpPr txBox="1">
            <a:spLocks noGrp="1"/>
          </p:cNvSpPr>
          <p:nvPr>
            <p:ph type="title"/>
          </p:nvPr>
        </p:nvSpPr>
        <p:spPr>
          <a:xfrm>
            <a:off x="2203182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2"/>
          <p:cNvSpPr txBox="1"/>
          <p:nvPr/>
        </p:nvSpPr>
        <p:spPr>
          <a:xfrm>
            <a:off x="7572505" y="960736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הציווי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שנאמרו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להשלים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האפשרי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יוכלו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להספיק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קצר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 המדובר רק אודות סיום ספר התורה, מאחר שרוב הספר תורה היה כתוב כבר מקודם לכן.</a:t>
            </a: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02" name="Google Shape;302;p22"/>
          <p:cNvSpPr txBox="1"/>
          <p:nvPr/>
        </p:nvSpPr>
        <p:spPr>
          <a:xfrm>
            <a:off x="2131129" y="592108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Свитки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уже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были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почти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завершены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C0347CEA-13BA-8043-96E5-0C6B339952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4"/>
          <p:cNvSpPr txBox="1"/>
          <p:nvPr/>
        </p:nvSpPr>
        <p:spPr>
          <a:xfrm>
            <a:off x="744591" y="2619936"/>
            <a:ext cx="4513200" cy="297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Тринадцать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свитков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Торы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17" name="Google Shape;317;p24"/>
          <p:cNvGrpSpPr/>
          <p:nvPr/>
        </p:nvGrpSpPr>
        <p:grpSpPr>
          <a:xfrm>
            <a:off x="9646231" y="5640682"/>
            <a:ext cx="1762795" cy="486015"/>
            <a:chOff x="9646231" y="5640682"/>
            <a:chExt cx="1762795" cy="486015"/>
          </a:xfrm>
        </p:grpSpPr>
        <p:sp>
          <p:nvSpPr>
            <p:cNvPr id="318" name="Google Shape;318;p24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24"/>
            <p:cNvSpPr txBox="1"/>
            <p:nvPr/>
          </p:nvSpPr>
          <p:spPr>
            <a:xfrm>
              <a:off x="9646231" y="5729800"/>
              <a:ext cx="176279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Nitzavim-Vayelech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B5A255D4-D339-664D-8393-02261D663FDC}"/>
              </a:ext>
            </a:extLst>
          </p:cNvPr>
          <p:cNvGrpSpPr/>
          <p:nvPr/>
        </p:nvGrpSpPr>
        <p:grpSpPr>
          <a:xfrm>
            <a:off x="8091814" y="3079000"/>
            <a:ext cx="4568269" cy="418109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D4A21F83-57DB-8C42-906B-4C20BE94BBE0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37D28905-C598-5D48-A452-1828B488952A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D8FE0454-7941-4D40-9A61-E00397E89D33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40E7922F-9C2A-5D4E-AE85-5E78FCA7A552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89CBA8CB-C82B-BD41-988E-CF02437992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B69D37C0-C7F1-AA41-BCD8-B6B316CA071F}"/>
                </a:ext>
              </a:extLst>
            </p:cNvPr>
            <p:cNvGrpSpPr/>
            <p:nvPr/>
          </p:nvGrpSpPr>
          <p:grpSpPr>
            <a:xfrm>
              <a:off x="8802569" y="5794659"/>
              <a:ext cx="2870876" cy="486015"/>
              <a:chOff x="8745283" y="5640682"/>
              <a:chExt cx="2870876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FA916125-BC61-2D4F-9297-F2F1D94CDE46}"/>
                  </a:ext>
                </a:extLst>
              </p:cNvPr>
              <p:cNvSpPr/>
              <p:nvPr/>
            </p:nvSpPr>
            <p:spPr>
              <a:xfrm>
                <a:off x="8952417" y="5640682"/>
                <a:ext cx="2456610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AD60F8A5-D764-8B40-9D43-DC0E1708289A}"/>
                  </a:ext>
                </a:extLst>
              </p:cNvPr>
              <p:cNvSpPr txBox="1"/>
              <p:nvPr/>
            </p:nvSpPr>
            <p:spPr>
              <a:xfrm>
                <a:off x="8745283" y="5701912"/>
                <a:ext cx="2870876" cy="361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 err="1">
                    <a:solidFill>
                      <a:schemeClr val="lt1"/>
                    </a:solidFill>
                  </a:rPr>
                  <a:t>Ницавим-Вайелех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A03FAAEE-FEEA-224E-9490-23F67E8328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5"/>
          <p:cNvSpPr txBox="1"/>
          <p:nvPr/>
        </p:nvSpPr>
        <p:spPr>
          <a:xfrm>
            <a:off x="2284624" y="1220524"/>
            <a:ext cx="4425696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священнослужителям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несущим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ковчег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старейшинам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7" name="Google Shape;327;p25"/>
          <p:cNvSpPr/>
          <p:nvPr/>
        </p:nvSpPr>
        <p:spPr>
          <a:xfrm rot="10800000" flipH="1">
            <a:off x="2333925" y="733403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5"/>
          <p:cNvSpPr txBox="1"/>
          <p:nvPr/>
        </p:nvSpPr>
        <p:spPr>
          <a:xfrm>
            <a:off x="2284625" y="298597"/>
            <a:ext cx="435417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9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329" name="Google Shape;329;p25"/>
          <p:cNvSpPr txBox="1"/>
          <p:nvPr/>
        </p:nvSpPr>
        <p:spPr>
          <a:xfrm>
            <a:off x="7505530" y="1220511"/>
            <a:ext cx="3886200" cy="1718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לֵוִי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אֲרוֹן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זִקְנֵי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sz="22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5"/>
          <p:cNvSpPr txBox="1"/>
          <p:nvPr/>
        </p:nvSpPr>
        <p:spPr>
          <a:xfrm>
            <a:off x="2191960" y="829098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Дварим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31:9</a:t>
            </a:r>
            <a:endParaRPr dirty="0"/>
          </a:p>
        </p:txBody>
      </p:sp>
      <p:sp>
        <p:nvSpPr>
          <p:cNvPr id="331" name="Google Shape;331;p25"/>
          <p:cNvSpPr txBox="1"/>
          <p:nvPr/>
        </p:nvSpPr>
        <p:spPr>
          <a:xfrm>
            <a:off x="2284629" y="4118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Кому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Моше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передал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свитки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5"/>
          <p:cNvSpPr txBox="1"/>
          <p:nvPr/>
        </p:nvSpPr>
        <p:spPr>
          <a:xfrm>
            <a:off x="2192003" y="2880852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Дварим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29:3</a:t>
            </a:r>
            <a:endParaRPr dirty="0"/>
          </a:p>
        </p:txBody>
      </p:sp>
      <p:sp>
        <p:nvSpPr>
          <p:cNvPr id="333" name="Google Shape;333;p25"/>
          <p:cNvSpPr txBox="1"/>
          <p:nvPr/>
        </p:nvSpPr>
        <p:spPr>
          <a:xfrm>
            <a:off x="7505530" y="3285118"/>
            <a:ext cx="3886200" cy="1718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סֵפֶר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לִבְנֵי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לֵוִי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פָרָש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לֵוִי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עָמַדְנו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בְסִינַי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וְקִב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34" name="Google Shape;334;p25"/>
          <p:cNvSpPr txBox="1"/>
          <p:nvPr/>
        </p:nvSpPr>
        <p:spPr>
          <a:xfrm>
            <a:off x="2289683" y="3286643"/>
            <a:ext cx="4425696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слышал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священнослужителям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потомкам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Дварим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31:9),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принимали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FB2724A8-25B1-9243-85F2-7B9AEFF849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6"/>
          <p:cNvSpPr txBox="1"/>
          <p:nvPr/>
        </p:nvSpPr>
        <p:spPr>
          <a:xfrm>
            <a:off x="2284624" y="103153"/>
            <a:ext cx="4425696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ставишь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представителей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будущем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!”»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обрадовался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прилепились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возжелали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2" name="Google Shape;342;p26"/>
          <p:cNvSpPr txBox="1"/>
          <p:nvPr/>
        </p:nvSpPr>
        <p:spPr>
          <a:xfrm>
            <a:off x="7508060" y="103153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בְטְך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עָלֶיה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וְיֹאמְרו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מָחָר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נִהְיֵית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הֵבַנְת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בֵקִים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וַחֲפֵצִים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43" name="Google Shape;343;p26"/>
          <p:cNvSpPr txBox="1"/>
          <p:nvPr/>
        </p:nvSpPr>
        <p:spPr>
          <a:xfrm>
            <a:off x="2224087" y="4101553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Мидраш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раба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гл</a:t>
            </a:r>
            <a:r>
              <a:rPr lang="en-US" sz="1800" dirty="0">
                <a:solidFill>
                  <a:srgbClr val="19969B"/>
                </a:solidFill>
              </a:rPr>
              <a:t>.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29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6"/>
          <p:cNvSpPr txBox="1"/>
          <p:nvPr/>
        </p:nvSpPr>
        <p:spPr>
          <a:xfrm>
            <a:off x="7508060" y="4443993"/>
            <a:ext cx="3886200" cy="1718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בָטִים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אָרוֹן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יְבַק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לְזַי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הְיו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מוֹצְאִים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אָרוֹן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45" name="Google Shape;345;p26"/>
          <p:cNvSpPr txBox="1"/>
          <p:nvPr/>
        </p:nvSpPr>
        <p:spPr>
          <a:xfrm>
            <a:off x="2284624" y="4443993"/>
            <a:ext cx="4425696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тринадцать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двенадцать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двенадцати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поместил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Ковчег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вытащить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85A9E887-1276-C94A-8F55-18879AF160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7"/>
          <p:cNvSpPr txBox="1"/>
          <p:nvPr/>
        </p:nvSpPr>
        <p:spPr>
          <a:xfrm>
            <a:off x="2285029" y="868768"/>
            <a:ext cx="4425696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тринадцать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каббалистической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формулы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заставляющей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самостоятельно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2" name="Google Shape;352;p27"/>
          <p:cNvSpPr/>
          <p:nvPr/>
        </p:nvSpPr>
        <p:spPr>
          <a:xfrm rot="10800000" flipH="1">
            <a:off x="2285029" y="34089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7"/>
          <p:cNvSpPr txBox="1">
            <a:spLocks noGrp="1"/>
          </p:cNvSpPr>
          <p:nvPr>
            <p:ph type="title"/>
          </p:nvPr>
        </p:nvSpPr>
        <p:spPr>
          <a:xfrm>
            <a:off x="2285030" y="1402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7"/>
          <p:cNvSpPr txBox="1"/>
          <p:nvPr/>
        </p:nvSpPr>
        <p:spPr>
          <a:xfrm>
            <a:off x="7508262" y="868768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תמיהה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נוספת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ידועה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הקושיא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י"ג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הביאורים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הי"ג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השבעת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הקולמוס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55" name="Google Shape;355;p27"/>
          <p:cNvSpPr txBox="1"/>
          <p:nvPr/>
        </p:nvSpPr>
        <p:spPr>
          <a:xfrm>
            <a:off x="2285029" y="505463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13 </a:t>
            </a:r>
            <a:r>
              <a:rPr lang="en-US" sz="1800" dirty="0" err="1">
                <a:solidFill>
                  <a:srgbClr val="19969B"/>
                </a:solidFill>
              </a:rPr>
              <a:t>свитков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один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день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7"/>
          <p:cNvSpPr txBox="1"/>
          <p:nvPr/>
        </p:nvSpPr>
        <p:spPr>
          <a:xfrm>
            <a:off x="2285029" y="4414259"/>
            <a:ext cx="4425696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неоднократно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естественным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Поэтому трудно принять, что написание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7" name="Google Shape;357;p27"/>
          <p:cNvSpPr txBox="1"/>
          <p:nvPr/>
        </p:nvSpPr>
        <p:spPr>
          <a:xfrm>
            <a:off x="7508262" y="4358701"/>
            <a:ext cx="3886200" cy="162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טבעית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נסים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').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58" name="Google Shape;358;p27"/>
          <p:cNvSpPr txBox="1"/>
          <p:nvPr/>
        </p:nvSpPr>
        <p:spPr>
          <a:xfrm>
            <a:off x="2285029" y="4050954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Автоматическое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письмо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462D78B1-6AB5-C145-ACA3-46BA375794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8"/>
          <p:cNvSpPr txBox="1"/>
          <p:nvPr/>
        </p:nvSpPr>
        <p:spPr>
          <a:xfrm>
            <a:off x="2319525" y="42907"/>
            <a:ext cx="4657471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тринадцати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сверхъестественным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перевозили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лодке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Петропавловской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крепости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Тайный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воспользоваться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новолуние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караульного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остановить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лодку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караульный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отказался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лодка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неожиданно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остановилась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караульный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остановить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лодку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6" name="Google Shape;366;p28"/>
          <p:cNvSpPr txBox="1"/>
          <p:nvPr/>
        </p:nvSpPr>
        <p:spPr>
          <a:xfrm>
            <a:off x="7641398" y="42907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מסתבר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י"ג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השבעת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הקולמוס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נסים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כ"ק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מו"ח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הובילוהו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מהמבצר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הפטרופבלי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לחקירה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במועצה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החשאית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וביקש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מהפקיד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להעמיד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הפקיד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מאליה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ברכת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שהפקיד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נתרצה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להעמיד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C0ED533-2B0F-544C-9A5A-34C41B4AFD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0"/>
          <p:cNvSpPr txBox="1"/>
          <p:nvPr/>
        </p:nvSpPr>
        <p:spPr>
          <a:xfrm>
            <a:off x="2285029" y="2036359"/>
            <a:ext cx="4516604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приведенному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короткий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период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тринадцать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готова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4" name="Google Shape;384;p30"/>
          <p:cNvSpPr txBox="1"/>
          <p:nvPr/>
        </p:nvSpPr>
        <p:spPr>
          <a:xfrm>
            <a:off x="7508262" y="2017224"/>
            <a:ext cx="3886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י"ג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בשבעה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הספרים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85" name="Google Shape;385;p30"/>
          <p:cNvSpPr txBox="1"/>
          <p:nvPr/>
        </p:nvSpPr>
        <p:spPr>
          <a:xfrm>
            <a:off x="2285029" y="1673054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Написание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частями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73;p29">
            <a:extLst>
              <a:ext uri="{FF2B5EF4-FFF2-40B4-BE49-F238E27FC236}">
                <a16:creationId xmlns:a16="http://schemas.microsoft.com/office/drawing/2014/main" id="{8B637F1C-504A-FD40-8DA2-488EF75D5415}"/>
              </a:ext>
            </a:extLst>
          </p:cNvPr>
          <p:cNvSpPr txBox="1"/>
          <p:nvPr/>
        </p:nvSpPr>
        <p:spPr>
          <a:xfrm>
            <a:off x="2285029" y="93010"/>
            <a:ext cx="4516604" cy="153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 была в том, что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хотел, чтобы лодка остановилась для благословения естественным образом.</a:t>
            </a:r>
          </a:p>
          <a:p>
            <a:pPr marL="12700" marR="6350" lvl="0" algn="just">
              <a:lnSpc>
                <a:spcPct val="121500"/>
              </a:lnSpc>
            </a:pPr>
            <a:endParaRPr lang="ru-RU" sz="1800" dirty="0">
              <a:solidFill>
                <a:srgbClr val="231F20"/>
              </a:solidFill>
            </a:endParaRPr>
          </a:p>
        </p:txBody>
      </p:sp>
      <p:sp>
        <p:nvSpPr>
          <p:cNvPr id="11" name="Google Shape;374;p29">
            <a:extLst>
              <a:ext uri="{FF2B5EF4-FFF2-40B4-BE49-F238E27FC236}">
                <a16:creationId xmlns:a16="http://schemas.microsoft.com/office/drawing/2014/main" id="{BFC05554-7908-7A44-A153-779E339721D6}"/>
              </a:ext>
            </a:extLst>
          </p:cNvPr>
          <p:cNvSpPr txBox="1"/>
          <p:nvPr/>
        </p:nvSpPr>
        <p:spPr>
          <a:xfrm>
            <a:off x="7508262" y="67958"/>
            <a:ext cx="38862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שעמידת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לברכת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טבעי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E85C3CE-A830-BD43-9D77-55335EC1A3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1"/>
          <p:cNvSpPr txBox="1"/>
          <p:nvPr/>
        </p:nvSpPr>
        <p:spPr>
          <a:xfrm>
            <a:off x="2284624" y="2094172"/>
            <a:ext cx="4425696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Несомненно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содержащихся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концентрации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предназначенных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3" name="Google Shape;393;p31"/>
          <p:cNvSpPr/>
          <p:nvPr/>
        </p:nvSpPr>
        <p:spPr>
          <a:xfrm rot="10800000" flipH="1">
            <a:off x="2284625" y="151393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31"/>
          <p:cNvSpPr txBox="1"/>
          <p:nvPr/>
        </p:nvSpPr>
        <p:spPr>
          <a:xfrm>
            <a:off x="2284624" y="1097788"/>
            <a:ext cx="422890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10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395" name="Google Shape;395;p31"/>
          <p:cNvSpPr txBox="1"/>
          <p:nvPr/>
        </p:nvSpPr>
        <p:spPr>
          <a:xfrm>
            <a:off x="7508060" y="2094172"/>
            <a:ext cx="3886200" cy="1718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ופשוט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שבשעה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עסק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באפשרותו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הקדושים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ועל-אחת-כמה-וכמה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הכתיבה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שנועדו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הדורות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96" name="Google Shape;396;p31"/>
          <p:cNvSpPr txBox="1"/>
          <p:nvPr/>
        </p:nvSpPr>
        <p:spPr>
          <a:xfrm>
            <a:off x="2224045" y="1590952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Торат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Менахем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5744, </a:t>
            </a:r>
            <a:r>
              <a:rPr lang="en-US" sz="1800" dirty="0" err="1">
                <a:solidFill>
                  <a:srgbClr val="19969B"/>
                </a:solidFill>
              </a:rPr>
              <a:t>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3, </a:t>
            </a:r>
            <a:r>
              <a:rPr lang="en-US" sz="1800" dirty="0" err="1">
                <a:solidFill>
                  <a:srgbClr val="19969B"/>
                </a:solidFill>
              </a:rPr>
              <a:t>стр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1724</a:t>
            </a:r>
            <a:endParaRPr dirty="0"/>
          </a:p>
        </p:txBody>
      </p:sp>
      <p:sp>
        <p:nvSpPr>
          <p:cNvPr id="397" name="Google Shape;397;p31"/>
          <p:cNvSpPr txBox="1"/>
          <p:nvPr/>
        </p:nvSpPr>
        <p:spPr>
          <a:xfrm>
            <a:off x="2284613" y="771873"/>
            <a:ext cx="82875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Невероятная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любовь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Моше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еврейскому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народу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87F836B3-ADCD-5846-AA4E-F5FD4B1777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2"/>
          <p:cNvSpPr txBox="1"/>
          <p:nvPr/>
        </p:nvSpPr>
        <p:spPr>
          <a:xfrm>
            <a:off x="2284624" y="1114450"/>
            <a:ext cx="4425696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 не менее,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отложил все дела в сторону, чтобы написать эти Торы самостоятельно, и не поручил эту задачу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сыновьям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самостоятельно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невероятной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5" name="Google Shape;405;p32"/>
          <p:cNvSpPr txBox="1"/>
          <p:nvPr/>
        </p:nvSpPr>
        <p:spPr>
          <a:xfrm>
            <a:off x="7508060" y="1139136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ואף-על-פי-כן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יהושע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אהרן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יתנהגו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הדורות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מעלתו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באהבת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A2B9E0C0-E273-4F41-84EE-56635DBA43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3"/>
          <p:cNvSpPr txBox="1"/>
          <p:nvPr/>
        </p:nvSpPr>
        <p:spPr>
          <a:xfrm>
            <a:off x="744591" y="2619936"/>
            <a:ext cx="4513200" cy="37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Почему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мы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пишем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свитки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Торы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12" name="Google Shape;412;p33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413" name="Google Shape;413;p33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33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Ницавим-Вайелех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A41FD8BA-AFC8-DD4E-9D6E-CC290C81D5B9}"/>
              </a:ext>
            </a:extLst>
          </p:cNvPr>
          <p:cNvGrpSpPr/>
          <p:nvPr/>
        </p:nvGrpSpPr>
        <p:grpSpPr>
          <a:xfrm>
            <a:off x="8091814" y="3079000"/>
            <a:ext cx="4568269" cy="4181099"/>
            <a:chOff x="6723019" y="2352675"/>
            <a:chExt cx="5999696" cy="4913200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D21CAB0D-A78C-FB44-9E60-5F0140D2618F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849D2EEF-96BA-184C-81F9-E30106E06FD8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3" name="קבוצה 12">
                <a:extLst>
                  <a:ext uri="{FF2B5EF4-FFF2-40B4-BE49-F238E27FC236}">
                    <a16:creationId xmlns:a16="http://schemas.microsoft.com/office/drawing/2014/main" id="{B4DD90C7-C5C8-F644-82F8-221CB225476D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3285BCAA-E6AE-344D-B48E-AEA7B3E8E508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5" name="תמונה 14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A072EE8-A696-D048-8029-528CB87BE3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oogle Shape;90;p1">
              <a:extLst>
                <a:ext uri="{FF2B5EF4-FFF2-40B4-BE49-F238E27FC236}">
                  <a16:creationId xmlns:a16="http://schemas.microsoft.com/office/drawing/2014/main" id="{2E87E9BA-6898-7E46-ADAF-D859236A2FE1}"/>
                </a:ext>
              </a:extLst>
            </p:cNvPr>
            <p:cNvGrpSpPr/>
            <p:nvPr/>
          </p:nvGrpSpPr>
          <p:grpSpPr>
            <a:xfrm>
              <a:off x="8802569" y="5794659"/>
              <a:ext cx="2870876" cy="486015"/>
              <a:chOff x="8745283" y="5640682"/>
              <a:chExt cx="2870876" cy="486015"/>
            </a:xfrm>
          </p:grpSpPr>
          <p:sp>
            <p:nvSpPr>
              <p:cNvPr id="10" name="Google Shape;91;p1">
                <a:extLst>
                  <a:ext uri="{FF2B5EF4-FFF2-40B4-BE49-F238E27FC236}">
                    <a16:creationId xmlns:a16="http://schemas.microsoft.com/office/drawing/2014/main" id="{79AE3826-0EDC-7543-8378-3576DA833262}"/>
                  </a:ext>
                </a:extLst>
              </p:cNvPr>
              <p:cNvSpPr/>
              <p:nvPr/>
            </p:nvSpPr>
            <p:spPr>
              <a:xfrm>
                <a:off x="8952417" y="5640682"/>
                <a:ext cx="2456610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92;p1">
                <a:extLst>
                  <a:ext uri="{FF2B5EF4-FFF2-40B4-BE49-F238E27FC236}">
                    <a16:creationId xmlns:a16="http://schemas.microsoft.com/office/drawing/2014/main" id="{5CB0BABA-A692-934C-B5F0-BCE649C59C00}"/>
                  </a:ext>
                </a:extLst>
              </p:cNvPr>
              <p:cNvSpPr txBox="1"/>
              <p:nvPr/>
            </p:nvSpPr>
            <p:spPr>
              <a:xfrm>
                <a:off x="8745283" y="5701912"/>
                <a:ext cx="2870876" cy="361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 err="1">
                    <a:solidFill>
                      <a:schemeClr val="lt1"/>
                    </a:solidFill>
                  </a:rPr>
                  <a:t>Ницавим-Вайелех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45BD9DE1-874A-3A49-9746-7B0B32A0626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2285029" y="525058"/>
            <a:ext cx="4691968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Маймонид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постановил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предписывающая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запишите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Шульхан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Арух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упоминает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величайшим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авторитетам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скрупулезно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относившимся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пункта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Но и они не стремились сами написать Тору или хотя бы исправить одну букву в свитке Торы.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1" name="Google Shape;421;p34"/>
          <p:cNvSpPr/>
          <p:nvPr/>
        </p:nvSpPr>
        <p:spPr>
          <a:xfrm rot="10800000" flipH="1">
            <a:off x="2285029" y="32698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34"/>
          <p:cNvSpPr txBox="1">
            <a:spLocks noGrp="1"/>
          </p:cNvSpPr>
          <p:nvPr>
            <p:ph type="title"/>
          </p:nvPr>
        </p:nvSpPr>
        <p:spPr>
          <a:xfrm>
            <a:off x="2285030" y="12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34"/>
          <p:cNvSpPr txBox="1"/>
          <p:nvPr/>
        </p:nvSpPr>
        <p:spPr>
          <a:xfrm>
            <a:off x="7641398" y="525058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תמיהה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ברמב"ם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בשולחן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ואף-על-פי-כן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שדקדקו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בהידור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כחמורה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ואף-על-פי-כן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שידייקו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להגיה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9CC45839-CB77-EE4D-934E-5504F53577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5"/>
          <p:cNvSpPr txBox="1"/>
          <p:nvPr/>
        </p:nvSpPr>
        <p:spPr>
          <a:xfrm>
            <a:off x="2272503" y="331005"/>
            <a:ext cx="4425696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опыта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чрезвычайно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тщателен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бар-мицвой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предписывающую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1" name="Google Shape;431;p35"/>
          <p:cNvSpPr txBox="1"/>
          <p:nvPr/>
        </p:nvSpPr>
        <p:spPr>
          <a:xfrm>
            <a:off x="7495736" y="348859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אדוני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כחמורה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ואף-על-פי-כן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בסמיכות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שאשתדל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438;p36">
            <a:extLst>
              <a:ext uri="{FF2B5EF4-FFF2-40B4-BE49-F238E27FC236}">
                <a16:creationId xmlns:a16="http://schemas.microsoft.com/office/drawing/2014/main" id="{7AD2236A-1CE8-E342-9E7E-8C6C606FB6D2}"/>
              </a:ext>
            </a:extLst>
          </p:cNvPr>
          <p:cNvSpPr txBox="1"/>
          <p:nvPr/>
        </p:nvSpPr>
        <p:spPr>
          <a:xfrm>
            <a:off x="2285029" y="4344984"/>
            <a:ext cx="4425696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поздние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авторитеты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упоминают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неоднократно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439;p36">
            <a:extLst>
              <a:ext uri="{FF2B5EF4-FFF2-40B4-BE49-F238E27FC236}">
                <a16:creationId xmlns:a16="http://schemas.microsoft.com/office/drawing/2014/main" id="{DBB49EAD-EC91-4D40-8D7D-4D74DE1F64E9}"/>
              </a:ext>
            </a:extLst>
          </p:cNvPr>
          <p:cNvSpPr txBox="1"/>
          <p:nvPr/>
        </p:nvSpPr>
        <p:spPr>
          <a:xfrm>
            <a:off x="7495736" y="4307525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והפוסקים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שרואים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במוחש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7" name="Google Shape;440;p36">
            <a:extLst>
              <a:ext uri="{FF2B5EF4-FFF2-40B4-BE49-F238E27FC236}">
                <a16:creationId xmlns:a16="http://schemas.microsoft.com/office/drawing/2014/main" id="{C3D39FE3-3E48-2C47-93A1-29CBEB752DD7}"/>
              </a:ext>
            </a:extLst>
          </p:cNvPr>
          <p:cNvSpPr txBox="1"/>
          <p:nvPr/>
        </p:nvSpPr>
        <p:spPr>
          <a:xfrm>
            <a:off x="2285029" y="3945163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Общие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Торы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FC3D172F-3603-174E-933F-96B2A67C1B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6"/>
          <p:cNvSpPr txBox="1"/>
          <p:nvPr/>
        </p:nvSpPr>
        <p:spPr>
          <a:xfrm>
            <a:off x="2285029" y="303501"/>
            <a:ext cx="4425696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тринадцать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тринадцатую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хранившуюся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Храма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700" marR="508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 гласит, что владение общественным свитком Торы находится в руках раввинского суда. И суд уполномочен постановить, что в написании общественного свитка Торы​​​​​​​​​​​​​​​​ имеет удел каждый еврей.</a:t>
            </a: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9" name="Google Shape;439;p36"/>
          <p:cNvSpPr txBox="1"/>
          <p:nvPr/>
        </p:nvSpPr>
        <p:spPr>
          <a:xfrm>
            <a:off x="7508262" y="318903"/>
            <a:ext cx="3886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וכמסופר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במדרשי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י"ג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י"ב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י"ב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השבטים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המונח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בעזרה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השבט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והנה, כאשר מדובר אודות ספר תורה של רבים – הרי בית דין הוא בעל הבית על ספר תורה זה, ולכן,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בכחו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של בית דין להתנות שכתיבת ספר התורה תהיה עבור כל אחד ואחד מישראל. </a:t>
            </a: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E199389-06F8-5046-8523-400BCFDCD7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37"/>
          <p:cNvSpPr txBox="1"/>
          <p:nvPr/>
        </p:nvSpPr>
        <p:spPr>
          <a:xfrm>
            <a:off x="2285029" y="30380"/>
            <a:ext cx="4425696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постановлением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8" name="Google Shape;448;p37"/>
          <p:cNvSpPr txBox="1"/>
          <p:nvPr/>
        </p:nvSpPr>
        <p:spPr>
          <a:xfrm>
            <a:off x="7508262" y="42906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49" name="Google Shape;449;p37"/>
          <p:cNvSpPr txBox="1"/>
          <p:nvPr/>
        </p:nvSpPr>
        <p:spPr>
          <a:xfrm>
            <a:off x="2285029" y="2510836"/>
            <a:ext cx="4425696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наборе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стихе говорится, что в первый день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Суккота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 должны «взять [четыре вида] себе». Отсюда берет свое начало особое требование о том, что в первый день праздника человек должен быть владельцем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лулава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этрога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которые используются для выполнения заповеди. </a:t>
            </a: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0" name="Google Shape;450;p37"/>
          <p:cNvSpPr txBox="1"/>
          <p:nvPr/>
        </p:nvSpPr>
        <p:spPr>
          <a:xfrm>
            <a:off x="7520788" y="2524144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דוגמא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נטילת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לולב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r>
              <a:rPr lang="ru-RU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של נטילת לולב צריכה להיות באופן של "ולקחתם לכם ביום הראשון גו'", היינו, שביום הראשון ישנו חיוב מיוחד שהד' מינים יהיו שלו.</a:t>
            </a: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51" name="Google Shape;451;p37"/>
          <p:cNvSpPr txBox="1"/>
          <p:nvPr/>
        </p:nvSpPr>
        <p:spPr>
          <a:xfrm>
            <a:off x="2285029" y="2120517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Наборы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лулавов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принадлежащие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общине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12B34EC-9BAB-5A4D-A334-347161E15F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8"/>
          <p:cNvSpPr txBox="1"/>
          <p:nvPr/>
        </p:nvSpPr>
        <p:spPr>
          <a:xfrm>
            <a:off x="2285029" y="0"/>
            <a:ext cx="4425696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Исторически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сложился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набор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Финансовые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тяготы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члену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набор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пользовались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удовлетворить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требованиям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набором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представителя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набор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9" name="Google Shape;459;p38"/>
          <p:cNvSpPr txBox="1"/>
          <p:nvPr/>
        </p:nvSpPr>
        <p:spPr>
          <a:xfrm>
            <a:off x="7508262" y="0"/>
            <a:ext cx="3886200" cy="643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קהילות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נוהגים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הקהל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באפשרות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מאנשי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הקהילה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הקהל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מברכים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הקהל</a:t>
            </a:r>
            <a:r>
              <a:rPr lang="en-US" sz="2150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ומאחר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שישנו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התנאי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לכם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מאנשי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הקהילה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לוקח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מינים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לברך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באותה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שעה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מקנה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ה"קהל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[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הגבאי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השמש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הבא-כח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הדין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שבעה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']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מינים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שיהיו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נחשבים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לרכושו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4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הפרטי</a:t>
            </a:r>
            <a:r>
              <a:rPr lang="en-US" sz="24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62A09279-B716-6148-9FA6-6F750D86ED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9"/>
          <p:cNvSpPr txBox="1"/>
          <p:nvPr/>
        </p:nvSpPr>
        <p:spPr>
          <a:xfrm>
            <a:off x="2285029" y="100208"/>
            <a:ext cx="4425696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полноценное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последующего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возврата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набор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следующему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Другими словами, раввинский суд постановил, что каждый еврей, который берет набор растений, чтобы произнести за него благословение, считался его законным владельцем — даже если тот же набор был личной собственностью кого-то другого минуту назад, и будет принадлежать еще одному человеку минуту спустя. </a:t>
            </a:r>
          </a:p>
          <a:p>
            <a:pPr marL="12700" marR="5080" lvl="0" algn="just">
              <a:lnSpc>
                <a:spcPct val="121500"/>
              </a:lnSpc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 же самое относится и к свиткам Торы.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постановил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вызывают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7" name="Google Shape;467;p39"/>
          <p:cNvSpPr txBox="1"/>
          <p:nvPr/>
        </p:nvSpPr>
        <p:spPr>
          <a:xfrm>
            <a:off x="7508262" y="100208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גמורה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להחזיר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ה"קהל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לחבירו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r>
              <a:rPr lang="ru-RU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 אומרת: "לב בית דין מתנה עליהם" שכאשר כל אחד ואחד נוטל את הד' מינים כדי לברך עליהם, הרי זה נחשב לרכושו הפרטי – "לכם", למרות שברגע שלפני זה וברגע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שלאחרי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זה נחשבים הד' מינים לרכושו הפרטי של אחר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r>
              <a:rPr lang="ru-RU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לענייננו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ש"לב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לתורה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4CF4354A-A278-8346-A814-FBB55268C0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0"/>
          <p:cNvSpPr txBox="1"/>
          <p:nvPr/>
        </p:nvSpPr>
        <p:spPr>
          <a:xfrm>
            <a:off x="2285029" y="55561"/>
            <a:ext cx="4425696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владельцем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5" name="Google Shape;475;p40"/>
          <p:cNvSpPr txBox="1"/>
          <p:nvPr/>
        </p:nvSpPr>
        <p:spPr>
          <a:xfrm>
            <a:off x="7525511" y="0"/>
            <a:ext cx="38862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וללמוד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לרכושו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הפרטי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וקרינן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482;p41">
            <a:extLst>
              <a:ext uri="{FF2B5EF4-FFF2-40B4-BE49-F238E27FC236}">
                <a16:creationId xmlns:a16="http://schemas.microsoft.com/office/drawing/2014/main" id="{416BEBEE-DC35-5E45-B1CD-EA4129E600E6}"/>
              </a:ext>
            </a:extLst>
          </p:cNvPr>
          <p:cNvSpPr txBox="1"/>
          <p:nvPr/>
        </p:nvSpPr>
        <p:spPr>
          <a:xfrm>
            <a:off x="2285029" y="1730867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вышеизложенным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сейчас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напомнить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объединении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посредством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приобрести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приобретает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дописывание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приравнивается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483;p41">
            <a:extLst>
              <a:ext uri="{FF2B5EF4-FFF2-40B4-BE49-F238E27FC236}">
                <a16:creationId xmlns:a16="http://schemas.microsoft.com/office/drawing/2014/main" id="{DF0EA353-F8AC-1342-A511-1F7A73F2A2EF}"/>
              </a:ext>
            </a:extLst>
          </p:cNvPr>
          <p:cNvSpPr txBox="1"/>
          <p:nvPr/>
        </p:nvSpPr>
        <p:spPr>
          <a:xfrm>
            <a:off x="7525511" y="1675306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הכושר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להזכיר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ירכוש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מספרי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הכלליים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רוכש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בדוגמת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המגיה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שהגהה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ככתיבת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כולו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7" name="Google Shape;484;p41">
            <a:extLst>
              <a:ext uri="{FF2B5EF4-FFF2-40B4-BE49-F238E27FC236}">
                <a16:creationId xmlns:a16="http://schemas.microsoft.com/office/drawing/2014/main" id="{ABBF4012-4BDA-9742-BB7C-748B9F8BF903}"/>
              </a:ext>
            </a:extLst>
          </p:cNvPr>
          <p:cNvSpPr txBox="1"/>
          <p:nvPr/>
        </p:nvSpPr>
        <p:spPr>
          <a:xfrm>
            <a:off x="2285029" y="1331046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Всемирная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Тора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9321CB9-91CE-064A-8F1C-3243ABCF06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38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en-US" sz="1800" dirty="0" err="1">
                <a:solidFill>
                  <a:schemeClr val="lt1"/>
                </a:solidFill>
              </a:rPr>
              <a:t>Аазину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4926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5027</Words>
  <Application>Microsoft Macintosh PowerPoint</Application>
  <PresentationFormat>מסך רחב</PresentationFormat>
  <Paragraphs>260</Paragraphs>
  <Slides>38</Slides>
  <Notes>37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38</vt:i4>
      </vt:variant>
    </vt:vector>
  </HeadingPairs>
  <TitlesOfParts>
    <vt:vector size="48" baseType="lpstr">
      <vt:lpstr>Segoe UI Black</vt:lpstr>
      <vt:lpstr>Assistant</vt:lpstr>
      <vt:lpstr>CeraGR-Medium</vt:lpstr>
      <vt:lpstr>Lora</vt:lpstr>
      <vt:lpstr>Lora SemiBold</vt:lpstr>
      <vt:lpstr>Arial Black</vt:lpstr>
      <vt:lpstr>Calibri</vt:lpstr>
      <vt:lpstr>Josefin Sans</vt:lpstr>
      <vt:lpstr>Arial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13</cp:revision>
  <dcterms:created xsi:type="dcterms:W3CDTF">2021-05-12T22:42:43Z</dcterms:created>
  <dcterms:modified xsi:type="dcterms:W3CDTF">2024-09-20T08:16:03Z</dcterms:modified>
</cp:coreProperties>
</file>