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446" r:id="rId7"/>
    <p:sldId id="261" r:id="rId8"/>
    <p:sldId id="262" r:id="rId9"/>
    <p:sldId id="263" r:id="rId10"/>
    <p:sldId id="264" r:id="rId11"/>
    <p:sldId id="265" r:id="rId12"/>
    <p:sldId id="447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448" r:id="rId22"/>
    <p:sldId id="274" r:id="rId23"/>
    <p:sldId id="275" r:id="rId24"/>
    <p:sldId id="276" r:id="rId25"/>
    <p:sldId id="277" r:id="rId26"/>
    <p:sldId id="278" r:id="rId27"/>
    <p:sldId id="445" r:id="rId28"/>
  </p:sldIdLst>
  <p:sldSz cx="12192000" cy="6858000"/>
  <p:notesSz cx="6858000" cy="9144000"/>
  <p:embeddedFontLst>
    <p:embeddedFont>
      <p:font typeface="Lora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pVra3cRNEfHacT1hBYpeAeZIp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7"/>
    <p:restoredTop sz="94624"/>
  </p:normalViewPr>
  <p:slideViewPr>
    <p:cSldViewPr snapToGrid="0">
      <p:cViewPr varScale="1">
        <p:scale>
          <a:sx n="102" d="100"/>
          <a:sy n="102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993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5164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253" name="Google Shape;253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2606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292" name="Google Shape;29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1" name="Google Shape;91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Ки</a:t>
              </a:r>
              <a:r>
                <a:rPr lang="en-US" dirty="0">
                  <a:solidFill>
                    <a:schemeClr val="lt1"/>
                  </a:solidFill>
                </a:rPr>
                <a:t> </a:t>
              </a:r>
              <a:r>
                <a:rPr lang="en-US" dirty="0" err="1">
                  <a:solidFill>
                    <a:schemeClr val="lt1"/>
                  </a:solidFill>
                </a:rPr>
                <a:t>Тэце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"/>
          <p:cNvSpPr txBox="1"/>
          <p:nvPr/>
        </p:nvSpPr>
        <p:spPr>
          <a:xfrm>
            <a:off x="5871357" y="424400"/>
            <a:ext cx="7974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С Б-жьей помощью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930061" y="3855589"/>
            <a:ext cx="3828600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Хасидский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взгляд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права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женщин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930061" y="5282408"/>
            <a:ext cx="38286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algn="just">
              <a:buSzPts val="1400"/>
            </a:pPr>
            <a:r>
              <a:rPr lang="en-US" dirty="0" err="1">
                <a:solidFill>
                  <a:schemeClr val="dk1"/>
                </a:solidFill>
              </a:rPr>
              <a:t>Права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женщин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стали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главной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повесткой</a:t>
            </a:r>
            <a:r>
              <a:rPr lang="en-US" dirty="0">
                <a:solidFill>
                  <a:schemeClr val="dk1"/>
                </a:solidFill>
              </a:rPr>
              <a:t> 20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. </a:t>
            </a:r>
            <a:r>
              <a:rPr lang="en-US" dirty="0" err="1">
                <a:solidFill>
                  <a:schemeClr val="dk1"/>
                </a:solidFill>
              </a:rPr>
              <a:t>Революция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которую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Ребе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возглавил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этом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контексте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для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многих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может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быть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неожиданной</a:t>
            </a:r>
            <a:r>
              <a:rPr lang="en-US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968" y="551145"/>
            <a:ext cx="5186958" cy="29755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957B71C9-1DEB-8043-A6B4-8A4333C0BD1A}"/>
              </a:ext>
            </a:extLst>
          </p:cNvPr>
          <p:cNvGrpSpPr/>
          <p:nvPr/>
        </p:nvGrpSpPr>
        <p:grpSpPr>
          <a:xfrm>
            <a:off x="6281530" y="1775791"/>
            <a:ext cx="6478762" cy="5536815"/>
            <a:chOff x="6723019" y="2352675"/>
            <a:chExt cx="5999696" cy="4913200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D9A5508F-00F1-9C40-A620-9069B0D4084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FD4434B-A202-F246-B418-0A2B94ABC03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6" name="קבוצה 15">
                <a:extLst>
                  <a:ext uri="{FF2B5EF4-FFF2-40B4-BE49-F238E27FC236}">
                    <a16:creationId xmlns:a16="http://schemas.microsoft.com/office/drawing/2014/main" id="{3A30C24F-745F-0A43-8BC5-6AE551DBA45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A12813BA-2C4E-5D43-BF8C-B08A3BE774F1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8" name="תמונה 1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16E62913-8A19-B748-B93D-9CF2E95F3E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oogle Shape;90;p1">
              <a:extLst>
                <a:ext uri="{FF2B5EF4-FFF2-40B4-BE49-F238E27FC236}">
                  <a16:creationId xmlns:a16="http://schemas.microsoft.com/office/drawing/2014/main" id="{B603EC39-6AE5-3149-B5FB-4DD6B7A734C9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3" name="Google Shape;91;p1">
                <a:extLst>
                  <a:ext uri="{FF2B5EF4-FFF2-40B4-BE49-F238E27FC236}">
                    <a16:creationId xmlns:a16="http://schemas.microsoft.com/office/drawing/2014/main" id="{0A8B4BA6-10A8-FD4B-BCD4-EB7E1ED61959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2;p1">
                <a:extLst>
                  <a:ext uri="{FF2B5EF4-FFF2-40B4-BE49-F238E27FC236}">
                    <a16:creationId xmlns:a16="http://schemas.microsoft.com/office/drawing/2014/main" id="{54F2164E-F382-0046-86BF-1CECC59D3FF1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80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r>
                  <a:rPr lang="ru-RU" dirty="0">
                    <a:solidFill>
                      <a:schemeClr val="lt1"/>
                    </a:solidFill>
                  </a:rPr>
                  <a:t>Ки </a:t>
                </a:r>
                <a:r>
                  <a:rPr lang="ru-RU" dirty="0" err="1">
                    <a:solidFill>
                      <a:schemeClr val="lt1"/>
                    </a:solidFill>
                  </a:rPr>
                  <a:t>Теце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DAD7BEF-5613-B54C-AF49-3F7540A73C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744590" y="1400404"/>
            <a:ext cx="54483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lnSpc>
                <a:spcPct val="80000"/>
              </a:lnSpc>
              <a:buSzPts val="3200"/>
            </a:pPr>
            <a:r>
              <a:rPr lang="en-US" sz="32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32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Еврейская</a:t>
            </a:r>
            <a:r>
              <a:rPr lang="en-US" sz="32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женщина</a:t>
            </a:r>
            <a:r>
              <a:rPr lang="en-US" sz="32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32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учении</a:t>
            </a:r>
            <a:r>
              <a:rPr lang="en-US" sz="32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Ребе</a:t>
            </a:r>
            <a:endParaRPr sz="32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KI TETZE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591" y="2748496"/>
            <a:ext cx="4483164" cy="29813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04A21FDB-7085-B543-B1BC-BA39A394B8A2}"/>
              </a:ext>
            </a:extLst>
          </p:cNvPr>
          <p:cNvGrpSpPr/>
          <p:nvPr/>
        </p:nvGrpSpPr>
        <p:grpSpPr>
          <a:xfrm>
            <a:off x="8029184" y="3018774"/>
            <a:ext cx="4731107" cy="4293832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25562CFA-28F1-7243-AA61-F5644C6BF40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030A41EC-6FAB-804B-9FDC-769C04CCEE1F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434E235A-5F91-1546-8EF5-AFEA74E1295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5861D3B9-3A53-844E-9753-3980BF867DE3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88FF50C-A3E9-4240-BCC3-C2038ABD56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FF8E0EDC-BDB1-6B4C-91ED-948D04586D05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CA438E7D-3270-6144-A389-2346512EF9FF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22EAF032-5A0D-124B-BCFA-CA697715FC4D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960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Ки </a:t>
                </a:r>
                <a:r>
                  <a:rPr lang="ru-RU" dirty="0" err="1">
                    <a:solidFill>
                      <a:schemeClr val="lt1"/>
                    </a:solidFill>
                  </a:rPr>
                  <a:t>Теце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5A809288-5827-9040-8755-7A1A9C6A6E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434883" y="2371804"/>
            <a:ext cx="4425696" cy="2560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800"/>
            </a:pPr>
            <a:r>
              <a:rPr lang="en-US" sz="1800" dirty="0" err="1">
                <a:solidFill>
                  <a:srgbClr val="19969B"/>
                </a:solidFill>
              </a:rPr>
              <a:t>Дварим</a:t>
            </a:r>
            <a:r>
              <a:rPr lang="en-US" sz="1800" dirty="0">
                <a:solidFill>
                  <a:srgbClr val="19969B"/>
                </a:solidFill>
              </a:rPr>
              <a:t>, 24:5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1996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4" name="Google Shape;114;p3"/>
          <p:cNvGrpSpPr/>
          <p:nvPr/>
        </p:nvGrpSpPr>
        <p:grpSpPr>
          <a:xfrm>
            <a:off x="2434882" y="1612171"/>
            <a:ext cx="4877100" cy="476933"/>
            <a:chOff x="2423055" y="1467204"/>
            <a:chExt cx="4877100" cy="476933"/>
          </a:xfrm>
        </p:grpSpPr>
        <p:sp>
          <p:nvSpPr>
            <p:cNvPr id="115" name="Google Shape;115;p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117" name="Google Shape;117;p3"/>
          <p:cNvSpPr txBox="1"/>
          <p:nvPr/>
        </p:nvSpPr>
        <p:spPr>
          <a:xfrm>
            <a:off x="7912357" y="2876692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י־יִק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חֲדָש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וְלֹא־יַעֲבֹר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לְכׇל־ד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נָקִי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לְבֵיתו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ִׂ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אֶת־אִש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ר־לָקָח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׃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2C4592A-E992-7C40-8CC4-A0B1CB8E44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"/>
          <p:cNvSpPr txBox="1"/>
          <p:nvPr/>
        </p:nvSpPr>
        <p:spPr>
          <a:xfrm>
            <a:off x="1447960" y="661641"/>
            <a:ext cx="5476914" cy="124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50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50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50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Теория</a:t>
            </a:r>
            <a:r>
              <a:rPr lang="en-US" sz="50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vs. </a:t>
            </a:r>
            <a:r>
              <a:rPr lang="en-US" sz="50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практика</a:t>
            </a:r>
            <a:endParaRPr sz="50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25" name="Google Shape;125;p1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26" name="Google Shape;126;p1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Ки</a:t>
              </a: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>
                  <a:solidFill>
                    <a:schemeClr val="lt1"/>
                  </a:solidFill>
                </a:rPr>
                <a:t>Тэце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8" name="Google Shape;1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7960" y="2459497"/>
            <a:ext cx="6263908" cy="39039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49FF9A52-C83B-3945-8E7B-8966315A2590}"/>
              </a:ext>
            </a:extLst>
          </p:cNvPr>
          <p:cNvGrpSpPr/>
          <p:nvPr/>
        </p:nvGrpSpPr>
        <p:grpSpPr>
          <a:xfrm>
            <a:off x="8029184" y="3018774"/>
            <a:ext cx="4731107" cy="4293832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2735ED50-53C6-7A4E-AAC5-FCDA8DFD146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3B8549D9-0718-0140-A938-DA880E863E5F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885950EA-F2E9-5B47-A231-094C64CC1D95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428B97AC-7F79-B643-AA5D-722008E240B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7B590A3D-66CD-744C-9BCF-98B8F01A9E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825B7156-7C28-7446-A950-901E92EFB450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9FD5B6E4-BCFF-7E47-82AB-2CD88A08E1F5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BD8D7CE4-2135-254F-8379-3C5A8140D6E4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960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Ки </a:t>
                </a:r>
                <a:r>
                  <a:rPr lang="ru-RU" dirty="0" err="1">
                    <a:solidFill>
                      <a:schemeClr val="lt1"/>
                    </a:solidFill>
                  </a:rPr>
                  <a:t>Теце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E39C72A-8877-BC43-8E7D-2B1610FA6D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2299007" y="125644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Две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роли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2298999" y="1521808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Общее отличие служения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выражающегося в изучении Торы от познании Его «на всех путях», сродни отличию мужчин от женщин. </a:t>
            </a:r>
          </a:p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познавай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7515247" y="3093654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החיוב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ואדרבה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8" name="Google Shape;138;p6"/>
          <p:cNvSpPr/>
          <p:nvPr/>
        </p:nvSpPr>
        <p:spPr>
          <a:xfrm rot="10800000" flipH="1">
            <a:off x="2299007" y="109017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title"/>
          </p:nvPr>
        </p:nvSpPr>
        <p:spPr>
          <a:xfrm>
            <a:off x="2299008" y="76331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E2A3DFB4-A9EC-2545-9E3D-E940AB5E4F56}"/>
              </a:ext>
            </a:extLst>
          </p:cNvPr>
          <p:cNvSpPr/>
          <p:nvPr/>
        </p:nvSpPr>
        <p:spPr>
          <a:xfrm>
            <a:off x="7377829" y="1506150"/>
            <a:ext cx="4049865" cy="12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 החילוק בין העבודה של לימוד התורה לעבודה של ״בכל דרכך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דעהו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 הוא גם החילוק שבין האנשים לנשים: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34F26E05-68CD-0849-8086-AB62CB0FCA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/>
          <p:nvPr/>
        </p:nvSpPr>
        <p:spPr>
          <a:xfrm>
            <a:off x="2298999" y="845403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иллюстрируют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пшеницу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пшеницу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взаимодействовать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прежде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7515247" y="839034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עזר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עוזרתו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חטים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כוסס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ומעמידתו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רגליו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שהחיוב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שקשור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לעקרת-הבית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20A8295-65B7-164F-82BE-BB0F0D2D00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7"/>
          <p:cNvSpPr txBox="1"/>
          <p:nvPr/>
        </p:nvSpPr>
        <p:spPr>
          <a:xfrm>
            <a:off x="2434874" y="1026216"/>
            <a:ext cx="4425696" cy="583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Йевамот</a:t>
            </a:r>
            <a:r>
              <a:rPr lang="en-US" sz="1800" dirty="0">
                <a:solidFill>
                  <a:srgbClr val="19969B"/>
                </a:solidFill>
              </a:rPr>
              <a:t>, 63б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встретил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помощника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помогает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мужчине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буквальному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смыслу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]: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пшеницу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пшеницу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перемалывает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пшеницу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обрабатывает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получается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освещает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глаза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?”»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46" name="Google Shape;146;p47"/>
          <p:cNvGrpSpPr/>
          <p:nvPr/>
        </p:nvGrpSpPr>
        <p:grpSpPr>
          <a:xfrm>
            <a:off x="2434882" y="280031"/>
            <a:ext cx="4877100" cy="476933"/>
            <a:chOff x="2423055" y="1467204"/>
            <a:chExt cx="4877100" cy="476933"/>
          </a:xfrm>
        </p:grpSpPr>
        <p:sp>
          <p:nvSpPr>
            <p:cNvPr id="147" name="Google Shape;147;p47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7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149" name="Google Shape;149;p47"/>
          <p:cNvSpPr txBox="1"/>
          <p:nvPr/>
        </p:nvSpPr>
        <p:spPr>
          <a:xfrm>
            <a:off x="7583185" y="1282827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מְצָאו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יוֹסֵי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אֶעֱש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עֵזֶר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עוֹזַרְתּו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פְשׁוּטו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אוֹכֵל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לוֹבֵש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וַהֲרֵי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הַטּוֹחֶנֶת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קֹדֶם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הַחִט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וּמְעַב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נִמְצֵאת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מְאִירָה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וּמַעֲמִידָתו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רַגְלָיו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25F03FCD-15B1-F048-AC33-39FF3EE3AA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8"/>
          <p:cNvSpPr txBox="1"/>
          <p:nvPr/>
        </p:nvSpPr>
        <p:spPr>
          <a:xfrm>
            <a:off x="2299007" y="103833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Теория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и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практика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57" name="Google Shape;157;p48"/>
          <p:cNvSpPr txBox="1"/>
          <p:nvPr/>
        </p:nvSpPr>
        <p:spPr>
          <a:xfrm>
            <a:off x="2299007" y="1341272"/>
            <a:ext cx="442569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ораа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домашнего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хозяйства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кошерности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осуществляется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Google Shape;158;p48"/>
          <p:cNvSpPr txBox="1"/>
          <p:nvPr/>
        </p:nvSpPr>
        <p:spPr>
          <a:xfrm>
            <a:off x="7515251" y="1341272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לחינוך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חינוכם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עמידת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לכשרות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המאכלים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לטהרת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המשפחה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העיקריים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עקרת-הבית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9" name="Google Shape;159;p48"/>
          <p:cNvSpPr/>
          <p:nvPr/>
        </p:nvSpPr>
        <p:spPr>
          <a:xfrm rot="10800000" flipH="1">
            <a:off x="2299007" y="85954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8"/>
          <p:cNvSpPr txBox="1">
            <a:spLocks noGrp="1"/>
          </p:cNvSpPr>
          <p:nvPr>
            <p:ph type="title"/>
          </p:nvPr>
        </p:nvSpPr>
        <p:spPr>
          <a:xfrm>
            <a:off x="2299008" y="53268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AEB807F-1E66-7E4F-B264-9C62F8C361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9"/>
          <p:cNvSpPr txBox="1"/>
          <p:nvPr/>
        </p:nvSpPr>
        <p:spPr>
          <a:xfrm>
            <a:off x="2299007" y="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Что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важнее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168" name="Google Shape;168;p49"/>
          <p:cNvSpPr txBox="1"/>
          <p:nvPr/>
        </p:nvSpPr>
        <p:spPr>
          <a:xfrm>
            <a:off x="2299006" y="365569"/>
            <a:ext cx="4928511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первостепенное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талмудическом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Моэд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желаемого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изучаемым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откладывается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Google Shape;169;p49"/>
          <p:cNvSpPr txBox="1"/>
          <p:nvPr/>
        </p:nvSpPr>
        <p:spPr>
          <a:xfrm>
            <a:off x="7766658" y="365569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המדובר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ועשיה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במסכת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קטן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חפצים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חפצי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מצוותיה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"]),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נדחה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במדריגה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739C402-9524-F349-A78B-C0E182BA0E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50"/>
          <p:cNvSpPr txBox="1"/>
          <p:nvPr/>
        </p:nvSpPr>
        <p:spPr>
          <a:xfrm>
            <a:off x="2434884" y="1075806"/>
            <a:ext cx="4425696" cy="541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Моэд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Катана</a:t>
            </a:r>
            <a:r>
              <a:rPr lang="en-US" sz="1800" dirty="0">
                <a:solidFill>
                  <a:srgbClr val="19969B"/>
                </a:solidFill>
              </a:rPr>
              <a:t>, 9б</a:t>
            </a: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Йонатан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Асмай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Йеуда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Герим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касающийся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обетов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Йохая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Йохай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мудрые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ученые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пойди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благословили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погруженными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дискуссию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выявляя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кажущиеся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противоречия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кажущихся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противоречий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следующее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76" name="Google Shape;176;p50"/>
          <p:cNvGrpSpPr/>
          <p:nvPr/>
        </p:nvGrpSpPr>
        <p:grpSpPr>
          <a:xfrm>
            <a:off x="2434882" y="351898"/>
            <a:ext cx="4877100" cy="476933"/>
            <a:chOff x="2423055" y="1467204"/>
            <a:chExt cx="4877100" cy="476933"/>
          </a:xfrm>
        </p:grpSpPr>
        <p:sp>
          <p:nvSpPr>
            <p:cNvPr id="177" name="Google Shape;177;p50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0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179" name="Google Shape;179;p50"/>
          <p:cNvSpPr txBox="1"/>
          <p:nvPr/>
        </p:nvSpPr>
        <p:spPr>
          <a:xfrm>
            <a:off x="7583190" y="1342120"/>
            <a:ext cx="3886200" cy="32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יוֹנָתָן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עַסְמֵיי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נְדָרִים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מִדְרָשׁו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יוֹחֲי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חֲכָמִים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צוּרָה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חֲכָמִים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וּנְבוֹנִים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בָרְכו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הָלַך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מַקְש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0C41EC26-7D37-D748-B689-1837D2FF38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51"/>
          <p:cNvSpPr txBox="1"/>
          <p:nvPr/>
        </p:nvSpPr>
        <p:spPr>
          <a:xfrm>
            <a:off x="2141249" y="397250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восхвалении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драгоценнее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жемчуга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желания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Мишлей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3:15).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человеческие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желания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Небес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сравнимы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жемчуга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пожелать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Мишлей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8:11),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подразумевает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6" name="Google Shape;186;p51"/>
          <p:cNvSpPr txBox="1"/>
          <p:nvPr/>
        </p:nvSpPr>
        <p:spPr>
          <a:xfrm>
            <a:off x="7651100" y="397238"/>
            <a:ext cx="3886200" cy="6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יְקָרָה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חֲפָצֶיך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נְדַי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אָמְנָם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חֲפָצֶיך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חֶפְצֵי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חֶפְצֵי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חֲשׁוּבוֹת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חָכְמָה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חֲפָצִים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סוּק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הַכְלָלָה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אֲפִלּו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חֶפְצֵי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817C91F-812B-2740-AEB6-9287EC5323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51"/>
          <p:cNvSpPr txBox="1"/>
          <p:nvPr/>
        </p:nvSpPr>
        <p:spPr>
          <a:xfrm>
            <a:off x="2141249" y="397250"/>
            <a:ext cx="4425696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разрешили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противоречие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истолковав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относящийся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сравниться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следовательно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занимается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прерывать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занятия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важнее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прервать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занятия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6" name="Google Shape;186;p51"/>
          <p:cNvSpPr txBox="1"/>
          <p:nvPr/>
        </p:nvSpPr>
        <p:spPr>
          <a:xfrm>
            <a:off x="7436372" y="418050"/>
            <a:ext cx="3886200" cy="6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וְתֵרְצו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אֶפְש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אֲחֵרִים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חֲפָצִים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וַאֲפִלּו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חֶפְצֵי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הַלּוֹמֵד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יַעֲדִיף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לִמּוּד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אֲחֵרִים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אֶפְש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אֲחֵרִים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חֲשׁוּבָה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מֵחֲפָצָיו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מֵחֶפְצֵי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510AE9E-4CFF-3E45-8A3C-7828717D84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61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52"/>
          <p:cNvSpPr txBox="1"/>
          <p:nvPr/>
        </p:nvSpPr>
        <p:spPr>
          <a:xfrm>
            <a:off x="2299007" y="1019232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исправления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очередь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Google Shape;194;p52"/>
          <p:cNvSpPr txBox="1"/>
          <p:nvPr/>
        </p:nvSpPr>
        <p:spPr>
          <a:xfrm>
            <a:off x="7515251" y="1006706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ולדוגמא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הפרטי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מיוסד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יסודי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ולסייע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לתקן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עקרת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5" name="Google Shape;195;p52"/>
          <p:cNvSpPr/>
          <p:nvPr/>
        </p:nvSpPr>
        <p:spPr>
          <a:xfrm rot="10800000" flipH="1">
            <a:off x="2299007" y="78582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52"/>
          <p:cNvSpPr txBox="1">
            <a:spLocks noGrp="1"/>
          </p:cNvSpPr>
          <p:nvPr>
            <p:ph type="title"/>
          </p:nvPr>
        </p:nvSpPr>
        <p:spPr>
          <a:xfrm>
            <a:off x="2299008" y="45896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C7D195A-E637-5B4F-B55C-F5ED7C78A0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 txBox="1"/>
          <p:nvPr/>
        </p:nvSpPr>
        <p:spPr>
          <a:xfrm>
            <a:off x="782973" y="790778"/>
            <a:ext cx="7033267" cy="1642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lnSpc>
                <a:spcPct val="80000"/>
              </a:lnSpc>
              <a:buSzPts val="3200"/>
              <a:buFont typeface="Arial"/>
              <a:buNone/>
            </a:pPr>
            <a:r>
              <a:rPr lang="ru-RU" sz="4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4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Почему</a:t>
            </a:r>
            <a:r>
              <a:rPr lang="en-US" sz="4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женщины</a:t>
            </a:r>
            <a:r>
              <a:rPr lang="en-US" sz="4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заслуживают</a:t>
            </a:r>
            <a:r>
              <a:rPr lang="en-US" sz="4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большего</a:t>
            </a:r>
            <a:r>
              <a:rPr lang="en-US" sz="44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4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4" name="Google Shape;204;p2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05" name="Google Shape;205;p2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lt1"/>
                  </a:solidFill>
                </a:rPr>
                <a:t>Ки Тэце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7" name="Google Shape;207;p24" descr="עטרה - ויקימילון"/>
          <p:cNvPicPr preferRelativeResize="0"/>
          <p:nvPr/>
        </p:nvPicPr>
        <p:blipFill rotWithShape="1">
          <a:blip r:embed="rId4">
            <a:alphaModFix/>
          </a:blip>
          <a:srcRect b="25469"/>
          <a:stretch/>
        </p:blipFill>
        <p:spPr>
          <a:xfrm>
            <a:off x="782973" y="2467628"/>
            <a:ext cx="4239963" cy="4089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E1A813DB-D3B6-5C4C-9B5C-02AC1B866975}"/>
              </a:ext>
            </a:extLst>
          </p:cNvPr>
          <p:cNvGrpSpPr/>
          <p:nvPr/>
        </p:nvGrpSpPr>
        <p:grpSpPr>
          <a:xfrm>
            <a:off x="8029184" y="3018774"/>
            <a:ext cx="4731107" cy="4293832"/>
            <a:chOff x="6723019" y="2352675"/>
            <a:chExt cx="5999696" cy="4913200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4AA2E320-1332-8044-8CCF-06FFB65DE9CF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DC353D98-7AE4-4043-A62C-3202C66C97C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4" name="קבוצה 13">
                <a:extLst>
                  <a:ext uri="{FF2B5EF4-FFF2-40B4-BE49-F238E27FC236}">
                    <a16:creationId xmlns:a16="http://schemas.microsoft.com/office/drawing/2014/main" id="{6B533195-F2A4-DE4F-B05A-8559197200C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AAB034E5-4FC1-8246-BAC0-68F82FB08A2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6" name="תמונה 15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CB35BE40-0F3F-5944-B322-34143C907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oogle Shape;90;p1">
              <a:extLst>
                <a:ext uri="{FF2B5EF4-FFF2-40B4-BE49-F238E27FC236}">
                  <a16:creationId xmlns:a16="http://schemas.microsoft.com/office/drawing/2014/main" id="{99C7095B-A84A-B741-9D75-3479455039C9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11" name="Google Shape;91;p1">
                <a:extLst>
                  <a:ext uri="{FF2B5EF4-FFF2-40B4-BE49-F238E27FC236}">
                    <a16:creationId xmlns:a16="http://schemas.microsoft.com/office/drawing/2014/main" id="{7BC4A87A-D941-6048-BB65-C11B5555D043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92;p1">
                <a:extLst>
                  <a:ext uri="{FF2B5EF4-FFF2-40B4-BE49-F238E27FC236}">
                    <a16:creationId xmlns:a16="http://schemas.microsoft.com/office/drawing/2014/main" id="{8FA66B12-E76F-3148-8333-6CBB34DA8601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960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Ки </a:t>
                </a:r>
                <a:r>
                  <a:rPr lang="ru-RU" dirty="0" err="1">
                    <a:solidFill>
                      <a:schemeClr val="lt1"/>
                    </a:solidFill>
                  </a:rPr>
                  <a:t>Теце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CCABCB09-6BC1-C548-9A2C-2018E885AA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53"/>
          <p:cNvSpPr txBox="1"/>
          <p:nvPr/>
        </p:nvSpPr>
        <p:spPr>
          <a:xfrm>
            <a:off x="2372657" y="115106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Кто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важнее</a:t>
            </a:r>
            <a:r>
              <a:rPr lang="en-US" sz="1800" dirty="0">
                <a:solidFill>
                  <a:srgbClr val="19969B"/>
                </a:solidFill>
              </a:rPr>
              <a:t>?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15" name="Google Shape;215;p53"/>
          <p:cNvSpPr txBox="1"/>
          <p:nvPr/>
        </p:nvSpPr>
        <p:spPr>
          <a:xfrm>
            <a:off x="2372657" y="1612419"/>
            <a:ext cx="4425696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атрибуте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Малхут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сосудом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предшествующих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атрибутов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эпоху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обходить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Аризалю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превосходящим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6" name="Google Shape;216;p53"/>
          <p:cNvSpPr txBox="1"/>
          <p:nvPr/>
        </p:nvSpPr>
        <p:spPr>
          <a:xfrm>
            <a:off x="7552076" y="1612419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שנתבאר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ש"לאו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עטרה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שלעתיד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ד"נקבה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תסובב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בכתבי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האריז"ל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שלעתיד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17" name="Google Shape;217;p53"/>
          <p:cNvSpPr/>
          <p:nvPr/>
        </p:nvSpPr>
        <p:spPr>
          <a:xfrm rot="10800000" flipH="1">
            <a:off x="2372657" y="68418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3"/>
          <p:cNvSpPr txBox="1">
            <a:spLocks noGrp="1"/>
          </p:cNvSpPr>
          <p:nvPr>
            <p:ph type="title"/>
          </p:nvPr>
        </p:nvSpPr>
        <p:spPr>
          <a:xfrm>
            <a:off x="2372658" y="35732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337DEF2-8DDE-5F42-941D-A970F6E605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54"/>
          <p:cNvSpPr txBox="1"/>
          <p:nvPr/>
        </p:nvSpPr>
        <p:spPr>
          <a:xfrm>
            <a:off x="2367949" y="1749446"/>
            <a:ext cx="4425696" cy="192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Зоар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ч</a:t>
            </a:r>
            <a:r>
              <a:rPr lang="en-US" sz="1800" dirty="0">
                <a:solidFill>
                  <a:srgbClr val="19969B"/>
                </a:solidFill>
              </a:rPr>
              <a:t>. 2, 158a</a:t>
            </a:r>
            <a:endParaRPr sz="1800" dirty="0">
              <a:solidFill>
                <a:srgbClr val="19969B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доблестная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»...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эпоху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сосудом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венцом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голове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225" name="Google Shape;225;p54"/>
          <p:cNvGrpSpPr/>
          <p:nvPr/>
        </p:nvGrpSpPr>
        <p:grpSpPr>
          <a:xfrm>
            <a:off x="2434882" y="1084100"/>
            <a:ext cx="4877100" cy="476933"/>
            <a:chOff x="2423055" y="1467204"/>
            <a:chExt cx="4877100" cy="476933"/>
          </a:xfrm>
        </p:grpSpPr>
        <p:sp>
          <p:nvSpPr>
            <p:cNvPr id="226" name="Google Shape;226;p54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54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4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228" name="Google Shape;228;p54"/>
          <p:cNvSpPr txBox="1"/>
          <p:nvPr/>
        </p:nvSpPr>
        <p:spPr>
          <a:xfrm>
            <a:off x="7549722" y="1979926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עֲטֶרֶת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עְלָה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עֲטָרָה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רֹאשׁו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15A9D386-4233-2943-A89D-280D3EC394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55"/>
          <p:cNvSpPr txBox="1"/>
          <p:nvPr/>
        </p:nvSpPr>
        <p:spPr>
          <a:xfrm>
            <a:off x="2299007" y="1566017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Почитание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жены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36" name="Google Shape;236;p55"/>
          <p:cNvSpPr txBox="1"/>
          <p:nvPr/>
        </p:nvSpPr>
        <p:spPr>
          <a:xfrm>
            <a:off x="2299007" y="2069372"/>
            <a:ext cx="4425696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Избавлением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реализуются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подготовку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Google Shape;237;p55"/>
          <p:cNvSpPr txBox="1"/>
          <p:nvPr/>
        </p:nvSpPr>
        <p:spPr>
          <a:xfrm>
            <a:off x="7515251" y="2056846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דלעתיד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מתגלים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ההכנה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והעשיה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הכללית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38" name="Google Shape;238;p55"/>
          <p:cNvSpPr/>
          <p:nvPr/>
        </p:nvSpPr>
        <p:spPr>
          <a:xfrm rot="10800000" flipH="1">
            <a:off x="2299007" y="10991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55"/>
          <p:cNvSpPr txBox="1">
            <a:spLocks noGrp="1"/>
          </p:cNvSpPr>
          <p:nvPr>
            <p:ph type="title"/>
          </p:nvPr>
        </p:nvSpPr>
        <p:spPr>
          <a:xfrm>
            <a:off x="2299008" y="7722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C465277-7341-134E-8E26-EF0EDDE0F3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56"/>
          <p:cNvSpPr txBox="1"/>
          <p:nvPr/>
        </p:nvSpPr>
        <p:spPr>
          <a:xfrm>
            <a:off x="2434884" y="1246160"/>
            <a:ext cx="4425696" cy="541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Талмуд</a:t>
            </a:r>
            <a:r>
              <a:rPr lang="en-US" sz="1800" dirty="0">
                <a:solidFill>
                  <a:srgbClr val="19969B"/>
                </a:solidFill>
              </a:rPr>
              <a:t>,  </a:t>
            </a:r>
            <a:r>
              <a:rPr lang="en-US" sz="1800" dirty="0" err="1">
                <a:solidFill>
                  <a:srgbClr val="19969B"/>
                </a:solidFill>
              </a:rPr>
              <a:t>трактат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Хулин</a:t>
            </a:r>
            <a:r>
              <a:rPr lang="en-US" sz="1800" dirty="0">
                <a:solidFill>
                  <a:srgbClr val="19969B"/>
                </a:solidFill>
              </a:rPr>
              <a:t>, 84б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Авира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 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Хорош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милует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взаймы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ведущий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справедливо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112:5)?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меньше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позволяют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средства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одеваться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покрывать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соответствии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средствами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уважать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позволяют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средства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взять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взаймы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246" name="Google Shape;246;p56"/>
          <p:cNvGrpSpPr/>
          <p:nvPr/>
        </p:nvGrpSpPr>
        <p:grpSpPr>
          <a:xfrm>
            <a:off x="2434882" y="522252"/>
            <a:ext cx="4877100" cy="476933"/>
            <a:chOff x="2423055" y="1467204"/>
            <a:chExt cx="4877100" cy="476933"/>
          </a:xfrm>
        </p:grpSpPr>
        <p:sp>
          <p:nvSpPr>
            <p:cNvPr id="247" name="Google Shape;247;p56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56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5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249" name="Google Shape;249;p56"/>
          <p:cNvSpPr txBox="1"/>
          <p:nvPr/>
        </p:nvSpPr>
        <p:spPr>
          <a:xfrm>
            <a:off x="7583190" y="1555729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חוֹנֵן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וּמַלְוֶה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יְכַלְכ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יֹאכַל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יְפַנ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לַמְרוֹת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יְכֹלֶת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בוֹהָה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יִלְב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וְיִתְכ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יְכָלְתּו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יִתְב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],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וִיכַב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[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לְוֶה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מֵאֲחֵרִים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ְ].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48793F81-499D-AF49-ADAC-7A24161C5A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57"/>
          <p:cNvSpPr txBox="1"/>
          <p:nvPr/>
        </p:nvSpPr>
        <p:spPr>
          <a:xfrm>
            <a:off x="2299007" y="56827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Она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заслуживает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большего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57" name="Google Shape;257;p57"/>
          <p:cNvSpPr txBox="1"/>
          <p:nvPr/>
        </p:nvSpPr>
        <p:spPr>
          <a:xfrm>
            <a:off x="2299006" y="858692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безусловно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заслуживает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чрезмерные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превышающие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заслуживает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8" name="Google Shape;258;p57"/>
          <p:cNvSpPr txBox="1"/>
          <p:nvPr/>
        </p:nvSpPr>
        <p:spPr>
          <a:xfrm>
            <a:off x="7515251" y="858692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לכבדה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״?!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כרחך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דורשת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לכבדה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מחייבת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להתייגע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ולהשיג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להשיג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מקומן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9" name="Google Shape;259;p57"/>
          <p:cNvSpPr/>
          <p:nvPr/>
        </p:nvSpPr>
        <p:spPr>
          <a:xfrm rot="10800000" flipH="1">
            <a:off x="2299007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57"/>
          <p:cNvSpPr txBox="1">
            <a:spLocks noGrp="1"/>
          </p:cNvSpPr>
          <p:nvPr>
            <p:ph type="title"/>
          </p:nvPr>
        </p:nvSpPr>
        <p:spPr>
          <a:xfrm>
            <a:off x="2299008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7743877C-D84D-F945-9312-15E006458E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58"/>
          <p:cNvSpPr txBox="1"/>
          <p:nvPr/>
        </p:nvSpPr>
        <p:spPr>
          <a:xfrm>
            <a:off x="2299006" y="443271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займа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 заслуживает.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откроется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эпоху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обходить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8" name="Google Shape;268;p58"/>
          <p:cNvSpPr txBox="1"/>
          <p:nvPr/>
        </p:nvSpPr>
        <p:spPr>
          <a:xfrm>
            <a:off x="7515251" y="443271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בפנימיות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שיתגלה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לעתיד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תסובב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בעיקר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עקרת-הבית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ה"עזר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כנגדו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697E4A9A-258D-4E48-9A20-1B42B3D79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58"/>
          <p:cNvSpPr txBox="1"/>
          <p:nvPr/>
        </p:nvSpPr>
        <p:spPr>
          <a:xfrm>
            <a:off x="2299006" y="443271"/>
            <a:ext cx="4425696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превышающие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очередь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произошло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8" name="Google Shape;268;p58"/>
          <p:cNvSpPr txBox="1"/>
          <p:nvPr/>
        </p:nvSpPr>
        <p:spPr>
          <a:xfrm>
            <a:off x="7515251" y="443271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הדרושים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;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רצה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שהכחות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לכבדה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1500"/>
              </a:lnSpc>
              <a:buSzPts val="18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שההתחלה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יעקב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F24887C9-4D51-E14D-B23F-17847D6A09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25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59"/>
          <p:cNvSpPr txBox="1"/>
          <p:nvPr/>
        </p:nvSpPr>
        <p:spPr>
          <a:xfrm>
            <a:off x="2434884" y="1675460"/>
            <a:ext cx="4425696" cy="3254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Мидраш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раба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Шмот</a:t>
            </a:r>
            <a:r>
              <a:rPr lang="en-US" sz="1800" dirty="0">
                <a:solidFill>
                  <a:srgbClr val="19969B"/>
                </a:solidFill>
              </a:rPr>
              <a:t>, </a:t>
            </a:r>
            <a:r>
              <a:rPr lang="en-US" sz="1800" dirty="0" err="1">
                <a:solidFill>
                  <a:srgbClr val="19969B"/>
                </a:solidFill>
              </a:rPr>
              <a:t>гл</a:t>
            </a:r>
            <a:r>
              <a:rPr lang="en-US" sz="1800" dirty="0">
                <a:solidFill>
                  <a:srgbClr val="19969B"/>
                </a:solidFill>
              </a:rPr>
              <a:t>. 28</a:t>
            </a:r>
            <a:endParaRPr sz="1800" dirty="0">
              <a:solidFill>
                <a:srgbClr val="19969B"/>
              </a:solidFill>
            </a:endParaRPr>
          </a:p>
          <a:p>
            <a:pPr marL="12700" marR="6350" lvl="0" indent="0">
              <a:buSzPts val="1800"/>
              <a:buFont typeface="Arial"/>
              <a:buNone/>
            </a:pPr>
            <a:endParaRPr sz="1800" dirty="0">
              <a:solidFill>
                <a:srgbClr val="19969B"/>
              </a:solidFill>
            </a:endParaRPr>
          </a:p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«”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скажи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”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Шмот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19:3)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...»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первыми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проворны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заповедях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Другое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приучали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5" name="Google Shape;275;p59"/>
          <p:cNvGrpSpPr/>
          <p:nvPr/>
        </p:nvGrpSpPr>
        <p:grpSpPr>
          <a:xfrm>
            <a:off x="2434882" y="951552"/>
            <a:ext cx="4877100" cy="476933"/>
            <a:chOff x="2423055" y="1467204"/>
            <a:chExt cx="4877100" cy="476933"/>
          </a:xfrm>
        </p:grpSpPr>
        <p:sp>
          <p:nvSpPr>
            <p:cNvPr id="276" name="Google Shape;276;p59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9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6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278" name="Google Shape;278;p59"/>
          <p:cNvSpPr txBox="1"/>
          <p:nvPr/>
        </p:nvSpPr>
        <p:spPr>
          <a:xfrm>
            <a:off x="7583190" y="2207082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ֹּ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תֹאמַר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לְבֵית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יַעֲקֹב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לָמ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ִׁ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חִל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הֵן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מִזְד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רְזוֹת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מִצְווֹת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ָּ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אַחֵר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ֶׁ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יְהו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מַנְהִיגוֹת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ְּ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נֵיהֶן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לַתּוֹרָה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  <a:sym typeface="Calibri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  <a:sym typeface="Calibri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6299F58-8A7B-554D-ADD2-D9C300606A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60"/>
          <p:cNvSpPr txBox="1"/>
          <p:nvPr/>
        </p:nvSpPr>
        <p:spPr>
          <a:xfrm>
            <a:off x="2299007" y="1328022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Мужчины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слушают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женщин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286" name="Google Shape;286;p60"/>
          <p:cNvSpPr txBox="1"/>
          <p:nvPr/>
        </p:nvSpPr>
        <p:spPr>
          <a:xfrm>
            <a:off x="2299007" y="1831377"/>
            <a:ext cx="4425696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эпохи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воплотившем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получившее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Аризаля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7" name="Google Shape;287;p60"/>
          <p:cNvSpPr txBox="1"/>
          <p:nvPr/>
        </p:nvSpPr>
        <p:spPr>
          <a:xfrm>
            <a:off x="7515251" y="1833954"/>
            <a:ext cx="3886200" cy="232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ביחוד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דעקבתא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דמשיחא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הגלגול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שקיבלו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נשמעים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לנשותיהן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כדאיתא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בכתבי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האריז"ל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60"/>
          <p:cNvSpPr/>
          <p:nvPr/>
        </p:nvSpPr>
        <p:spPr>
          <a:xfrm rot="10800000" flipH="1">
            <a:off x="2299007" y="86113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60"/>
          <p:cNvSpPr txBox="1">
            <a:spLocks noGrp="1"/>
          </p:cNvSpPr>
          <p:nvPr>
            <p:ph type="title"/>
          </p:nvPr>
        </p:nvSpPr>
        <p:spPr>
          <a:xfrm>
            <a:off x="2299008" y="53427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A7D6E4CD-5A58-0F45-AD39-885B3CFC6E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61"/>
          <p:cNvSpPr txBox="1"/>
          <p:nvPr/>
        </p:nvSpPr>
        <p:spPr>
          <a:xfrm>
            <a:off x="2434884" y="874251"/>
            <a:ext cx="4542113" cy="6202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20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знатоки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сродни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людям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пустыни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Явлю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чудеса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выхода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объяснили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ляжешь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отцами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управляли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смешанное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множество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эрев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рав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сделало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золотого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тельца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протестовали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хотели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отдавать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золотые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носовые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кольца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цели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сейчас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управляют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мужьями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6" name="Google Shape;296;p61"/>
          <p:cNvGrpSpPr/>
          <p:nvPr/>
        </p:nvGrpSpPr>
        <p:grpSpPr>
          <a:xfrm>
            <a:off x="2434882" y="75187"/>
            <a:ext cx="4877100" cy="476933"/>
            <a:chOff x="2423055" y="1467204"/>
            <a:chExt cx="4877100" cy="476933"/>
          </a:xfrm>
        </p:grpSpPr>
        <p:sp>
          <p:nvSpPr>
            <p:cNvPr id="297" name="Google Shape;297;p61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61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7</a:t>
              </a:r>
              <a:endParaRPr lang="ru-RU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299" name="Google Shape;299;p61"/>
          <p:cNvSpPr txBox="1"/>
          <p:nvPr/>
        </p:nvSpPr>
        <p:spPr>
          <a:xfrm>
            <a:off x="7641398" y="874251"/>
            <a:ext cx="3886200" cy="79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spcBef>
                <a:spcPts val="9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הֲבַעֲלֵי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חִינַת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צֵאתְך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מִצְרָיִם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אַרְאֶנּו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נִפְלָאוֹת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וְכִמְבֹאָר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אֶצְלֵנו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סוּק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אֲבֹתֶיך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וְזֶהו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שׁוֹתֵיהֶם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עָשׂו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הָעֵרֶב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לָתֵת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נִזְמֵי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לָעֵגֶל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יהֶם</a:t>
            </a:r>
            <a:r>
              <a:rPr lang="en-US" sz="1800" b="0" i="0" u="none" strike="noStrike" cap="non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A7C46890-1500-F64A-A8D3-C198A40C6D52}"/>
              </a:ext>
            </a:extLst>
          </p:cNvPr>
          <p:cNvSpPr/>
          <p:nvPr/>
        </p:nvSpPr>
        <p:spPr>
          <a:xfrm>
            <a:off x="2359726" y="599276"/>
            <a:ext cx="5588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6350" lvl="0">
              <a:buSzPts val="1800"/>
            </a:pPr>
            <a:r>
              <a:rPr lang="ru-RU" sz="1800" dirty="0">
                <a:solidFill>
                  <a:srgbClr val="19969B"/>
                </a:solidFill>
              </a:rPr>
              <a:t>Рукописи </a:t>
            </a:r>
            <a:r>
              <a:rPr lang="ru-RU" sz="1800" dirty="0" err="1">
                <a:solidFill>
                  <a:srgbClr val="19969B"/>
                </a:solidFill>
              </a:rPr>
              <a:t>Аризаля</a:t>
            </a:r>
            <a:r>
              <a:rPr lang="ru-RU" sz="1800" dirty="0">
                <a:solidFill>
                  <a:srgbClr val="19969B"/>
                </a:solidFill>
              </a:rPr>
              <a:t>, Врата перевоплощений, гл. 20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54DFD2C0-CA53-1240-8F98-9E0712282D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62"/>
          <p:cNvSpPr txBox="1"/>
          <p:nvPr/>
        </p:nvSpPr>
        <p:spPr>
          <a:xfrm>
            <a:off x="2299007" y="652083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800"/>
              <a:buFont typeface="Arial"/>
              <a:buNone/>
            </a:pPr>
            <a:r>
              <a:rPr lang="en-US" sz="1800" dirty="0" err="1">
                <a:solidFill>
                  <a:srgbClr val="19969B"/>
                </a:solidFill>
              </a:rPr>
              <a:t>Женщины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приведут</a:t>
            </a:r>
            <a:r>
              <a:rPr lang="en-US" sz="1800" dirty="0">
                <a:solidFill>
                  <a:srgbClr val="19969B"/>
                </a:solidFill>
              </a:rPr>
              <a:t> </a:t>
            </a:r>
            <a:r>
              <a:rPr lang="en-US" sz="1800" dirty="0" err="1">
                <a:solidFill>
                  <a:srgbClr val="19969B"/>
                </a:solidFill>
              </a:rPr>
              <a:t>Машиаха</a:t>
            </a:r>
            <a:endParaRPr sz="1800" dirty="0">
              <a:solidFill>
                <a:srgbClr val="19969B"/>
              </a:solidFill>
            </a:endParaRPr>
          </a:p>
        </p:txBody>
      </p:sp>
      <p:sp>
        <p:nvSpPr>
          <p:cNvPr id="307" name="Google Shape;307;p62"/>
          <p:cNvSpPr txBox="1"/>
          <p:nvPr/>
        </p:nvSpPr>
        <p:spPr>
          <a:xfrm>
            <a:off x="2316108" y="988151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Мишкана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Скинии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путешествия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предводительством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вопреки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разведчиков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потребовали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дочерями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Цлофхада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произойдет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Google Shape;308;p62"/>
          <p:cNvSpPr txBox="1"/>
          <p:nvPr/>
        </p:nvSpPr>
        <p:spPr>
          <a:xfrm>
            <a:off x="7523802" y="988151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והמשכו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וההליכה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מחבבות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היפך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המרגלים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ודרשו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והכריחו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נחלה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במסכת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ב"ב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ובמדרש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בקשר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צלפחד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09" name="Google Shape;309;p62"/>
          <p:cNvSpPr/>
          <p:nvPr/>
        </p:nvSpPr>
        <p:spPr>
          <a:xfrm rot="10800000" flipH="1">
            <a:off x="2299007" y="42319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62"/>
          <p:cNvSpPr txBox="1">
            <a:spLocks noGrp="1"/>
          </p:cNvSpPr>
          <p:nvPr>
            <p:ph type="title"/>
          </p:nvPr>
        </p:nvSpPr>
        <p:spPr>
          <a:xfrm>
            <a:off x="2299008" y="9633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365F27CC-447C-CB4E-AD09-AC38EAE355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63"/>
          <p:cNvSpPr txBox="1"/>
          <p:nvPr/>
        </p:nvSpPr>
        <p:spPr>
          <a:xfrm>
            <a:off x="2299007" y="491557"/>
            <a:ext cx="4425696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20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преподавать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вдобавок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Изгнании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воздвигнуть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Скинию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пожертвовать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упомянутые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Обетованную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8" name="Google Shape;318;p63"/>
          <p:cNvSpPr txBox="1"/>
          <p:nvPr/>
        </p:nvSpPr>
        <p:spPr>
          <a:xfrm>
            <a:off x="7515251" y="491557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1500"/>
              </a:lnSpc>
              <a:buSzPts val="18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שידרשו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מבעליהן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יקבלו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וללמד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בחוץ-לארץ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ובגלות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יקימו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ונחושת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י"ג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ט"ו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יפעלו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שבקרוב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קוממיות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לארצנו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EABB3C64-F823-8441-8172-1D6E5175FB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SemiBold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SemiBold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en-US" sz="1800" dirty="0" err="1">
                <a:solidFill>
                  <a:schemeClr val="lt1"/>
                </a:solidFill>
              </a:rPr>
              <a:t>Ки</a:t>
            </a:r>
            <a:r>
              <a:rPr lang="en-US" sz="1800" dirty="0">
                <a:solidFill>
                  <a:schemeClr val="lt1"/>
                </a:solidFill>
              </a:rPr>
              <a:t> </a:t>
            </a:r>
            <a:r>
              <a:rPr lang="en-US" sz="1800" dirty="0" err="1">
                <a:solidFill>
                  <a:schemeClr val="lt1"/>
                </a:solidFill>
              </a:rPr>
              <a:t>Таво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D28A187-4E5F-FF46-A25B-8C566EE333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17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3044</Words>
  <Application>Microsoft Macintosh PowerPoint</Application>
  <PresentationFormat>מסך רחב</PresentationFormat>
  <Paragraphs>165</Paragraphs>
  <Slides>27</Slides>
  <Notes>26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36" baseType="lpstr">
      <vt:lpstr>Calibri</vt:lpstr>
      <vt:lpstr>Segoe UI Black</vt:lpstr>
      <vt:lpstr>Arial Black</vt:lpstr>
      <vt:lpstr>Arial</vt:lpstr>
      <vt:lpstr>CeraGR-Medium</vt:lpstr>
      <vt:lpstr>Lora</vt:lpstr>
      <vt:lpstr>Lora SemiBold</vt:lpstr>
      <vt:lpstr>Assistant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Chabad Eugene</dc:creator>
  <cp:lastModifiedBy>חנה וולף</cp:lastModifiedBy>
  <cp:revision>13</cp:revision>
  <dcterms:created xsi:type="dcterms:W3CDTF">2021-05-12T22:42:43Z</dcterms:created>
  <dcterms:modified xsi:type="dcterms:W3CDTF">2024-09-06T12:35:54Z</dcterms:modified>
</cp:coreProperties>
</file>