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44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445" r:id="rId25"/>
  </p:sldIdLst>
  <p:sldSz cx="12192000" cy="6858000"/>
  <p:notesSz cx="6858000" cy="9144000"/>
  <p:embeddedFontLst>
    <p:embeddedFont>
      <p:font typeface="Josefin Sans" pitchFamily="2" charset="0"/>
      <p:regular r:id="rId27"/>
      <p:bold r:id="rId28"/>
      <p:italic r:id="rId29"/>
      <p:boldItalic r:id="rId30"/>
    </p:embeddedFont>
    <p:embeddedFont>
      <p:font typeface="Lora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l09Nj4imqr/Gx/kI8EgxCtcwB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11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A painting of a person riding a chario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845" y="583749"/>
            <a:ext cx="4811680" cy="297454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620845" y="3845378"/>
            <a:ext cx="4449000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Огненная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колесница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небесам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620845" y="4856489"/>
            <a:ext cx="3540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СОБЫТИЯ, СВЯЗАННЫЕ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С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КОНЧИНОЙ </a:t>
            </a:r>
            <a:endParaRPr dirty="0">
              <a:solidFill>
                <a:schemeClr val="dk1"/>
              </a:solidFill>
              <a:sym typeface="Josefin Sans"/>
            </a:endParaRPr>
          </a:p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ПРОРОКА ЭЛИЯУ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БААЛ ШЕМ</a:t>
            </a:r>
            <a:r>
              <a:rPr lang="ru-RU" dirty="0">
                <a:solidFill>
                  <a:schemeClr val="dk1"/>
                </a:solidFill>
                <a:sym typeface="Josefin Sans"/>
              </a:rPr>
              <a:t>-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ТОВА,</a:t>
            </a:r>
            <a:endParaRPr dirty="0">
              <a:solidFill>
                <a:schemeClr val="dk1"/>
              </a:solidFill>
              <a:sym typeface="Josefin Sans"/>
            </a:endParaRPr>
          </a:p>
          <a:p>
            <a:pPr marL="12700" lvl="0"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ДАЮЩИЕ ПРЕДСТАВЛЕНИЕ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О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ЦЕЛИ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МИССИИ ИХ ЖИЗНИ</a:t>
            </a:r>
            <a:endParaRPr dirty="0">
              <a:solidFill>
                <a:schemeClr val="dk1"/>
              </a:solidFill>
              <a:sym typeface="Josefin Sans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</a:rPr>
                <a:t>18 </a:t>
              </a:r>
              <a:r>
                <a:rPr lang="ru-RU" dirty="0">
                  <a:solidFill>
                    <a:schemeClr val="lt1"/>
                  </a:solidFill>
                </a:rPr>
                <a:t>Э</a:t>
              </a:r>
              <a:r>
                <a:rPr lang="en-US" dirty="0" err="1">
                  <a:solidFill>
                    <a:schemeClr val="lt1"/>
                  </a:solidFill>
                </a:rPr>
                <a:t>лула</a:t>
              </a:r>
              <a:endParaRPr dirty="0"/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0860349" y="500475"/>
            <a:ext cx="769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С Б-жьей помощью</a:t>
            </a:r>
            <a:endParaRPr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31671AA9-D6E0-C34D-9CF8-B00447D83B55}"/>
              </a:ext>
            </a:extLst>
          </p:cNvPr>
          <p:cNvGrpSpPr/>
          <p:nvPr/>
        </p:nvGrpSpPr>
        <p:grpSpPr>
          <a:xfrm>
            <a:off x="6187858" y="1841326"/>
            <a:ext cx="6572433" cy="5471280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8B2FC9B8-2833-6340-9B99-1D37CD0C13A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A51E3B5F-671C-AF4E-B3DE-504813534BF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017FB1B5-C338-4C47-A7AD-5A16DF7952B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2F03708B-F59E-8843-8581-B4ABA8BCD8DC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99AF7265-D0B9-1445-95E3-B6EF566ACF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C7ADDE46-8CC1-F64E-92A0-4870F0DB8E5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46D6F2D3-C25F-0B42-98B7-35588D1970B6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6FB9FCBA-7D8C-0E48-B004-55DA73D9A9A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18 </a:t>
                </a:r>
                <a:r>
                  <a:rPr lang="ru-RU" dirty="0" err="1">
                    <a:solidFill>
                      <a:schemeClr val="lt1"/>
                    </a:solidFill>
                  </a:rPr>
                  <a:t>Элул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51BFED2-1ED8-1946-BBB5-4A40C65595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782972" y="1139869"/>
            <a:ext cx="7133477" cy="238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Библейский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пророк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  <a:p>
            <a:pPr marL="12700">
              <a:lnSpc>
                <a:spcPct val="80000"/>
              </a:lnSpc>
              <a:buSzPts val="3200"/>
            </a:pP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хасидский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наставник</a:t>
            </a:r>
            <a:endParaRPr sz="32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Chai Elul</a:t>
              </a:r>
              <a:endParaRPr/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9E887E16-CB35-7D41-A342-5BE507E15E45}"/>
              </a:ext>
            </a:extLst>
          </p:cNvPr>
          <p:cNvGrpSpPr/>
          <p:nvPr/>
        </p:nvGrpSpPr>
        <p:grpSpPr>
          <a:xfrm>
            <a:off x="8192022" y="3131506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CB861F9-844C-FE4C-B555-17DDE11182B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0CD2D27C-AE76-284D-87EF-2BEEA720FDD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49E180F9-8CB7-F348-8254-E7C653D97BA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BE54D2EF-46B1-BB4D-A673-831946E8D041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2037BF0-149D-3F49-AD14-157AF23ED8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9CC05030-BA6B-8D4C-838E-E630E2DE517E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4910254C-E258-8844-BCE5-315F0E812E5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0A143F60-13EC-D94A-9B69-DD78E3E099D0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18 </a:t>
                </a:r>
                <a:r>
                  <a:rPr lang="ru-RU" dirty="0" err="1">
                    <a:solidFill>
                      <a:schemeClr val="lt1"/>
                    </a:solidFill>
                  </a:rPr>
                  <a:t>Элул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ECA64F5B-5DDF-6348-BE8E-2C0F1B5C6D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5" y="1392717"/>
            <a:ext cx="4425696" cy="541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вихрем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Гильгаля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Бейт-Эль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Бейт-Эль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dirty="0"/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останься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скромности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Google Shape;113;p3"/>
          <p:cNvSpPr/>
          <p:nvPr/>
        </p:nvSpPr>
        <p:spPr>
          <a:xfrm rot="10800000" flipH="1">
            <a:off x="2284625" y="847126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2284626" y="407680"/>
            <a:ext cx="397838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7508060" y="1380191"/>
            <a:ext cx="3886200" cy="180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וֶאֱלִיש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מִן־הַג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אֶל־אֱלִיש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ב־נָא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לָחַנִי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עַד־ב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ית־אֵל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חַי־יְהֹוָה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וְחֵי־נַפְש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אִם־אֶעֶזְבֶך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ית־אֵל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224047" y="94743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Млахим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II, 2:1-13</a:t>
            </a:r>
            <a:endParaRPr dirty="0"/>
          </a:p>
        </p:txBody>
      </p:sp>
      <p:sp>
        <p:nvSpPr>
          <p:cNvPr id="117" name="Google Shape;117;p3"/>
          <p:cNvSpPr txBox="1"/>
          <p:nvPr/>
        </p:nvSpPr>
        <p:spPr>
          <a:xfrm>
            <a:off x="2284629" y="11320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Кончина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Элияу</a:t>
            </a:r>
            <a:endParaRPr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DFB49CFA-0DAB-D74B-B7C6-3008A8AB43A6}"/>
              </a:ext>
            </a:extLst>
          </p:cNvPr>
          <p:cNvSpPr/>
          <p:nvPr/>
        </p:nvSpPr>
        <p:spPr>
          <a:xfrm>
            <a:off x="7402881" y="5131727"/>
            <a:ext cx="4076289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שֵׁב נָא פֹה. חָפֵץ הָיָה לִדְחוֹתוֹ מֵחֲמַת עֲנָוָה, שֶׁלֹּא יִרְאֶה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בְּהִלָּקְחו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1C22BA38-E4F8-A542-AD12-07305A088F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186044" y="0"/>
            <a:ext cx="4425696" cy="6820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сказал ему </a:t>
            </a:r>
            <a:r>
              <a:rPr lang="ru-RU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Элиша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«прошу, останься здесь», ибо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послал меня в Иерихон.</a:t>
            </a: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Иерихон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Иордану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разговаривали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появилась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вихрем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458770" y="150313"/>
            <a:ext cx="3886200" cy="85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וַיֹּאמֶר לוֹ אֵלִיָּהוּ אֱלִישָׁע 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שֵׁב־נָא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פֹה כִּי יְהֹוָה שְׁלָחַנִי יְרִיחוֹ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BC0BB71A-5988-EE4A-83C9-67E53B104595}"/>
              </a:ext>
            </a:extLst>
          </p:cNvPr>
          <p:cNvSpPr/>
          <p:nvPr/>
        </p:nvSpPr>
        <p:spPr>
          <a:xfrm>
            <a:off x="7340251" y="1440006"/>
            <a:ext cx="4104699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וַיֹּאמֶר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חַי־יְהֹוָה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וְחֵי־נַפְשְׁך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אִם־אֶעֶזְבֶך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 וַיָּבֹאוּ יְרִיחוֹ׃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0DAABDA-72E5-494C-ABAD-A839DAADD9AD}"/>
              </a:ext>
            </a:extLst>
          </p:cNvPr>
          <p:cNvSpPr/>
          <p:nvPr/>
        </p:nvSpPr>
        <p:spPr>
          <a:xfrm>
            <a:off x="7340250" y="2755742"/>
            <a:ext cx="4104699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וַיֹּאמֶר לוֹ אֵלִיָּהוּ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שֵׁב־נָא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פֹה כִּי יְהֹוָה שְׁלָחַנִי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הַיַּרְדֵּנָה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וַיֹּאמֶר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חַי־יְהֹוָה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וְחֵי־נַפְשְׁך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אִם־אֶעֶזְבֶך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 וַיֵּלְכוּ שְׁנֵיהֶם׃  וַיְהִי הֵמָּה הֹלְכִים הָלוֹךְ וְדַבֵּר וְהִנֵּה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רֶכֶב־אֵש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וְסוּסֵי אֵשׁ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וַיַּפְרִדו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בֵּין שְׁנֵיהֶם וַיַּעַל אֵלִיָּהוּ בַּסְעָרָה הַשָּׁמָיִם׃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A99E885-6A16-AB4E-9A54-689EEC2C66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167503" y="400833"/>
            <a:ext cx="4425696" cy="3726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вскричал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всадники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схватился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разорвал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плащ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Иордана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0DAABDA-72E5-494C-ABAD-A839DAADD9AD}"/>
              </a:ext>
            </a:extLst>
          </p:cNvPr>
          <p:cNvSpPr/>
          <p:nvPr/>
        </p:nvSpPr>
        <p:spPr>
          <a:xfrm>
            <a:off x="7340250" y="538635"/>
            <a:ext cx="4104699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וֶאֱלִישָׁע רֹאֶה וְהוּא מְצַעֵק אָבִי  אָבִי רֶכֶב יִשְׂרָאֵל וּפָרָשָׁיו וְלֹא רָאָהוּ עוֹד וַיַּחֲזֵק בִּבְגָדָיו וַיִּקְרָעֵם לִשְׁנַיִם קְרָעִים׃ 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וַיָּרֶם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אֶת־אַדֶּרֶת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אֵלִיָּהוּ אֲשֶׁר נָפְלָה מֵעָלָיו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וַיָּשׇב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וַיַּעֲמֹד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עַל־שְׂפַת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הַיַּרְדֵּן׃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7435BB7-8CE5-6941-8FA3-BD8BF3784E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1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 txBox="1"/>
          <p:nvPr/>
        </p:nvSpPr>
        <p:spPr>
          <a:xfrm>
            <a:off x="2285029" y="1230646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вихре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вернешься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ущербен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полноценность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предназначения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" name="Google Shape;132;p5"/>
          <p:cNvSpPr/>
          <p:nvPr/>
        </p:nvSpPr>
        <p:spPr>
          <a:xfrm rot="10800000" flipH="1">
            <a:off x="2285029" y="57750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>
            <a:spLocks noGrp="1"/>
          </p:cNvSpPr>
          <p:nvPr>
            <p:ph type="title"/>
          </p:nvPr>
        </p:nvSpPr>
        <p:spPr>
          <a:xfrm>
            <a:off x="2285030" y="25064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7508262" y="1216940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ביכלתו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בסערה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ד"ואל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מתבטאת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המוטל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2285029" y="86734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важнее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11542CB-A89E-2A43-A19E-478D48C4DC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 txBox="1"/>
          <p:nvPr/>
        </p:nvSpPr>
        <p:spPr>
          <a:xfrm>
            <a:off x="2285029" y="1082566"/>
            <a:ext cx="4425696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вихре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7508262" y="1082566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בסערה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9B5F105-D5B9-AF47-93ED-F83118D6EF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760920" y="2801735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Роль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Элияу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50" name="Google Shape;150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51" name="Google Shape;151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18 элула</a:t>
              </a:r>
              <a:endParaRPr/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63FDD34F-85A2-AC4E-B1D8-8BC28CDED799}"/>
              </a:ext>
            </a:extLst>
          </p:cNvPr>
          <p:cNvGrpSpPr/>
          <p:nvPr/>
        </p:nvGrpSpPr>
        <p:grpSpPr>
          <a:xfrm>
            <a:off x="8192022" y="3131506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B1EA91B-89EB-D04D-9A56-5740B075670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52FE26FA-9954-3D4F-BC9A-20B7D6090AB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34317681-C034-6A49-AE6B-9AC24575173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B05018D3-1654-8640-916B-BDFCC34393F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0DFE9EC-7CA2-A942-B8EC-31F1CB0CD4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0D2A6A05-678B-2D46-80F2-B175F89D8137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207B513E-744C-3043-A348-48F4AC5A8300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67EB2625-2105-E045-A7C2-3C0926F639C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lt1"/>
                    </a:solidFill>
                  </a:rPr>
                  <a:t>18 </a:t>
                </a:r>
                <a:r>
                  <a:rPr lang="ru-RU" dirty="0" err="1">
                    <a:solidFill>
                      <a:schemeClr val="lt1"/>
                    </a:solidFill>
                  </a:rPr>
                  <a:t>Элул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5D51D18-F218-EF4A-BD67-BDDEE8EF16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/>
          <p:nvPr/>
        </p:nvSpPr>
        <p:spPr>
          <a:xfrm>
            <a:off x="2285029" y="1774902"/>
            <a:ext cx="4425696" cy="232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пасхальную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Амнуна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</p:txBody>
      </p:sp>
      <p:sp>
        <p:nvSpPr>
          <p:cNvPr id="159" name="Google Shape;159;p8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8"/>
          <p:cNvSpPr txBox="1"/>
          <p:nvPr/>
        </p:nvSpPr>
        <p:spPr>
          <a:xfrm>
            <a:off x="7508262" y="1787428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להציל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המנונא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65962FB-7CCA-124B-B570-2BEB210B2A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 txBox="1"/>
          <p:nvPr/>
        </p:nvSpPr>
        <p:spPr>
          <a:xfrm>
            <a:off x="2284624" y="1188483"/>
            <a:ext cx="4425696" cy="530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заведено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Эфраима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препятствовало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помянут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возревновал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ревностью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поклялся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Изевель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Google Shape;169;p9"/>
          <p:cNvSpPr/>
          <p:nvPr/>
        </p:nvSpPr>
        <p:spPr>
          <a:xfrm rot="10800000" flipH="1">
            <a:off x="2284628" y="848876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2284637" y="424154"/>
            <a:ext cx="345228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71" name="Google Shape;171;p9"/>
          <p:cNvSpPr txBox="1"/>
          <p:nvPr/>
        </p:nvSpPr>
        <p:spPr>
          <a:xfrm>
            <a:off x="7508060" y="1358667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נְהוּגִין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חְלְקו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מַמְלָכוֹת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וּמַלְכוּת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אֶפְרַיִם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מָנְעו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וְעָמַד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זָכוּר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לַטּוֹב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קִנְאָה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לְהוֹרִיד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וּמָטָר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אִיזֶבֶל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לַהֲרוֹג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וּבָרַח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וְנִמְלַט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2224056" y="1010362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Пиркей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де-рабби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Элиэзер</a:t>
            </a:r>
            <a:r>
              <a:rPr lang="en-US" sz="1800" dirty="0">
                <a:solidFill>
                  <a:srgbClr val="19969B"/>
                </a:solidFill>
              </a:rPr>
              <a:t>, 29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2284629" y="12967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Ангел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завета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B049DA7-324F-E346-8AFB-DB495B5D71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 txBox="1"/>
          <p:nvPr/>
        </p:nvSpPr>
        <p:spPr>
          <a:xfrm>
            <a:off x="2284624" y="0"/>
            <a:ext cx="4425696" cy="642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явился и сказал ему: почему ты здесь,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ответил Ему: возревновал я [о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ревнуешь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возревновал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Шитиме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разврате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Пинхас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ревнуешь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клянусь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почетное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7508059" y="161608"/>
            <a:ext cx="3890625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נִגְלָה עָלָיו הקב"ה וְאָמַר לוֹ, מַה לְּךָ פֹה אֵלִיָּהוּ? עָנָה לוֹ אֵלִיָּהוּ: קַנֹּא קִנֵּאתִי.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19618978-EAE2-5445-AB26-502905C1CFBB}"/>
              </a:ext>
            </a:extLst>
          </p:cNvPr>
          <p:cNvSpPr/>
          <p:nvPr/>
        </p:nvSpPr>
        <p:spPr>
          <a:xfrm>
            <a:off x="7381650" y="1445832"/>
            <a:ext cx="4139020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 לוֹ הקב"ה, לְעוֹלָם אַתָּה מְקַנֵּא. קִנֵּאתָ בַּשִּׁטִּים עַל גִּלּוּי עֲרָיוֹת, שֶׁנֶּאֱמַר "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פִּינְחָס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בֶּן אֶלְעָזָר בֶּן אַהֲרֹן הַכֹּהֵן". וְכָאן אַתָּה מְקַנֵּא, חַיֶּיךָ שֶׁאֵין יִשְׂרָאֵל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עוֹשִׂין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בְּרִית מִילָה עַד שֶׁאַתָּה רוֹאֶה בְּעֵינֶיךָ.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904888A5-806D-2B48-BA07-FB558D41D993}"/>
              </a:ext>
            </a:extLst>
          </p:cNvPr>
          <p:cNvSpPr/>
          <p:nvPr/>
        </p:nvSpPr>
        <p:spPr>
          <a:xfrm>
            <a:off x="7381651" y="4728548"/>
            <a:ext cx="4139020" cy="12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מִכָּאן הִתְקִינוּ חֲכָמִים שֶׁיִּהְיוּ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עוֹשִׂין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מוֹשַׁב כִּבּוּד לְמַלְאַךְ הַבְּרִית (שֶׁנִּקְרָא אֵלִיָּהוּ זַ"ל מַלְאַךְ הַבְּרִית).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9B54C06-EB6C-6144-8837-31C74CE6A1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1"/>
          <p:cNvSpPr txBox="1"/>
          <p:nvPr/>
        </p:nvSpPr>
        <p:spPr>
          <a:xfrm>
            <a:off x="2284624" y="1617502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запирать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пасхальную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навстречу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бокал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бокалов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бокалом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9" name="Google Shape;189;p11"/>
          <p:cNvSpPr/>
          <p:nvPr/>
        </p:nvSpPr>
        <p:spPr>
          <a:xfrm rot="10800000" flipH="1">
            <a:off x="2284625" y="1126008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2284612" y="709743"/>
            <a:ext cx="416629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7508060" y="1629232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וּבִקְצָת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מְקוֹמוֹת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נוֹהֲגִין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לִנְעוֹל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הַחֲדָרִים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מּוּרִים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לְדוֹרוֹתָם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לְהוֹצִיאָם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יִמְצָא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וְנֵצֵא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לִקְרָאתו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מְהֵרָה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וְנוֹהֲגִין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מְדִינוֹת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לִמְזוֹג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וְקוֹרִין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2224049" y="1203149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Шульхан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Арух</a:t>
            </a:r>
            <a:r>
              <a:rPr lang="en-US" sz="1800" dirty="0">
                <a:solidFill>
                  <a:srgbClr val="19969B"/>
                </a:solidFill>
              </a:rPr>
              <a:t>, 480:65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2284629" y="38371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Гость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седере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0D22BFD-1A6C-3F40-915E-640546B6FA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2"/>
          <p:cNvSpPr txBox="1"/>
          <p:nvPr/>
        </p:nvSpPr>
        <p:spPr>
          <a:xfrm>
            <a:off x="2284614" y="1004737"/>
            <a:ext cx="4425696" cy="468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удивляюсь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опоясанному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чреслам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волосатому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высекались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веселья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1" name="Google Shape;201;p12"/>
          <p:cNvSpPr/>
          <p:nvPr/>
        </p:nvSpPr>
        <p:spPr>
          <a:xfrm rot="10800000" flipH="1">
            <a:off x="2284625" y="81864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2284614" y="433933"/>
            <a:ext cx="392829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03" name="Google Shape;203;p12"/>
          <p:cNvSpPr txBox="1"/>
          <p:nvPr/>
        </p:nvSpPr>
        <p:spPr>
          <a:xfrm>
            <a:off x="7508055" y="1158365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חָגוּר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מָתְנַיִם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וּבַעַל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וְנִמְצָא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זְמַן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נִצוֹצֵי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הֵאִירו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נִמְצָא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אֲדוֹנִי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צְטַי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וְנֶחְקְקו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סוֹדוֹת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עֶלְיוֹנִים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הַהִלּוּלָא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4" name="Google Shape;204;p12"/>
          <p:cNvSpPr txBox="1"/>
          <p:nvPr/>
        </p:nvSpPr>
        <p:spPr>
          <a:xfrm>
            <a:off x="2169900" y="864230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2284629" y="9383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800"/>
            </a:pPr>
            <a:r>
              <a:rPr lang="en-US" sz="1800" dirty="0" err="1">
                <a:solidFill>
                  <a:srgbClr val="19969B"/>
                </a:solidFill>
              </a:rPr>
              <a:t>Спасение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рава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Амнуны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08F15F9-2201-1040-8CD2-AC13B1B44C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/>
          <p:nvPr/>
        </p:nvSpPr>
        <p:spPr>
          <a:xfrm>
            <a:off x="2325334" y="21219"/>
            <a:ext cx="4425696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клянусь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избраны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приглашен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 в этот день Святой, благословен Он,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7528415" y="21219"/>
            <a:ext cx="3886200" cy="1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קֹדֶם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נִיסַתְכֶם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נִבְחֲרו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סוֹדוֹת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מְזֻמ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נֶעֱלַם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תֵפִי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לִיחוּת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יָכֹלְת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כִּי בָּזֶה הַיּוֹם שָׁלַח אוֹתִי הקב"ה </a:t>
            </a: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0689550-3105-5C42-AEDA-0B063BE64A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11;p13">
            <a:extLst>
              <a:ext uri="{FF2B5EF4-FFF2-40B4-BE49-F238E27FC236}">
                <a16:creationId xmlns:a16="http://schemas.microsoft.com/office/drawing/2014/main" id="{B1E9290C-31EE-3B40-BDE5-768641830E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/>
        </p:nvSpPr>
        <p:spPr>
          <a:xfrm>
            <a:off x="2284623" y="0"/>
            <a:ext cx="4679847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 меня совершить чудеса для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Амнуны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его товарищей, которые были переданы властям и заключены в тюрьму во дворец царя.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обрушив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застряли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завалом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сановников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Амнуну-старца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товарищей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сокращенным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приготовил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7635135" y="0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 נִסִּים לְרַב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הַמְנוּנָא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סַבָּא וַחֲבֵרָיו, שֶׁנִּמְסְרוּ לַמַּלְכוּת וְהָיוּ כְּלוּאִים בְּאַרְמוֹן הַמֶּלֶךְ,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הֵיכַל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וְנִצּוֹלו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וְנִקְש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פוּתִים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וְהוֹצֵאתִי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הַמְנוּנָא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וַחֲבֵרָיו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מִחוּץ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וְהוֹלַכְת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לְבִקְעַת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קְפִיצַת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וְנִצּוֹלו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וְהִזְמַנְת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וְהֵכַנְת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לֶחֶם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אָכְלו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הֱיִיתֶם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נִפְרַדְת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A4BF4FB-A837-9848-A189-858DA0CB94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5"/>
          <p:cNvSpPr txBox="1"/>
          <p:nvPr/>
        </p:nvSpPr>
        <p:spPr>
          <a:xfrm>
            <a:off x="2285029" y="992654"/>
            <a:ext cx="4425696" cy="5470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церемонию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пасхальную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бестелесен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Амнуны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телесным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Амнуны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церемониях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7" name="Google Shape;227;p15"/>
          <p:cNvSpPr/>
          <p:nvPr/>
        </p:nvSpPr>
        <p:spPr>
          <a:xfrm rot="10800000" flipH="1">
            <a:off x="2285029" y="33951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5"/>
          <p:cNvSpPr txBox="1">
            <a:spLocks noGrp="1"/>
          </p:cNvSpPr>
          <p:nvPr>
            <p:ph type="title"/>
          </p:nvPr>
        </p:nvSpPr>
        <p:spPr>
          <a:xfrm>
            <a:off x="2285030" y="1265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5"/>
          <p:cNvSpPr txBox="1"/>
          <p:nvPr/>
        </p:nvSpPr>
        <p:spPr>
          <a:xfrm>
            <a:off x="7508262" y="1163727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שביאתו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פסח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להציל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המנונא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התלבש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0" name="Google Shape;230;p15"/>
          <p:cNvSpPr txBox="1"/>
          <p:nvPr/>
        </p:nvSpPr>
        <p:spPr>
          <a:xfrm>
            <a:off x="2285029" y="62934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Отличие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5BAFE531-4A6F-0A46-A35A-A36F600A466B}"/>
              </a:ext>
            </a:extLst>
          </p:cNvPr>
          <p:cNvSpPr/>
          <p:nvPr/>
        </p:nvSpPr>
        <p:spPr>
          <a:xfrm>
            <a:off x="7403356" y="3228146"/>
            <a:ext cx="4096011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 פי זה מתורץ מה שכתוב שאליהו הנביא לא היה יכול לבוא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להאידרא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דרבי שמעון בן יוחאי משום שהיה עסוק בהצלת רב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המנונא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סבא –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דלכאורה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6481FE38-0084-6C48-B864-16EF16F931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6"/>
          <p:cNvSpPr txBox="1"/>
          <p:nvPr/>
        </p:nvSpPr>
        <p:spPr>
          <a:xfrm>
            <a:off x="2319526" y="153663"/>
            <a:ext cx="442569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пасхальные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бестелесно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отлетевшая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почтение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в его задачи входит передача поручений мудрецам. И последнее - и самое главное: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Google Shape;237;p16"/>
          <p:cNvSpPr txBox="1"/>
          <p:nvPr/>
        </p:nvSpPr>
        <p:spPr>
          <a:xfrm>
            <a:off x="7525511" y="153663"/>
            <a:ext cx="3886200" cy="4524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פסח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באידרא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יוחאי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ניצוץ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כמו כן ענינו של אליהו למסור שליחויות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לרבנן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ואחרון אחרון חביב: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15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CC28A44-1B55-634A-80ED-D1E4A946D2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8"/>
          <p:cNvSpPr txBox="1"/>
          <p:nvPr/>
        </p:nvSpPr>
        <p:spPr>
          <a:xfrm>
            <a:off x="2285029" y="1082566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 приходом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именно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явится людям, чтобы сплотить их сердца и возвестить о приходе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И ради этого он также явится в теле.</a:t>
            </a:r>
          </a:p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вихре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Йецира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возвращается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воплощается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3" name="Google Shape;253;p18"/>
          <p:cNvSpPr txBox="1"/>
          <p:nvPr/>
        </p:nvSpPr>
        <p:spPr>
          <a:xfrm>
            <a:off x="7525511" y="1027005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 ביאת המשיח בא לקרב הלבבות ולבשר ביאת משיח. וגם לצורך זה בא בגופו.</a:t>
            </a: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בסערה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היצירה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ומתלבש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A856EC3-5624-4C41-B8C6-EF4BA46178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9"/>
          <p:cNvSpPr txBox="1"/>
          <p:nvPr/>
        </p:nvSpPr>
        <p:spPr>
          <a:xfrm>
            <a:off x="744591" y="2619936"/>
            <a:ext cx="45132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Роль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Баал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Шем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Това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60" name="Google Shape;260;p1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61" name="Google Shape;261;p1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18 элула</a:t>
              </a:r>
              <a:endParaRPr/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94C7D1E9-71D2-9744-9F69-BB5EFBA04BAC}"/>
              </a:ext>
            </a:extLst>
          </p:cNvPr>
          <p:cNvGrpSpPr/>
          <p:nvPr/>
        </p:nvGrpSpPr>
        <p:grpSpPr>
          <a:xfrm>
            <a:off x="8192022" y="3131506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76BC6BC6-FB20-834D-892C-9F39A907FCB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B1EBC605-4BA4-4446-AF76-F01ED8286E9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B815901A-7638-7547-A7EE-483463D9A15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1530C75A-DCD7-304F-A49D-F9DC62A9EDD1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D839FBA-52DF-B24A-A2D9-8D37FFA98E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C9D09F6C-D468-0F41-B37C-1EDBAE2CEC89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65125D4A-CE13-6946-BD68-F3C89FE814B3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4BFD138A-A04E-624D-B1E9-8FDB57D94655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18 </a:t>
                </a:r>
                <a:r>
                  <a:rPr lang="ru-RU" dirty="0" err="1">
                    <a:solidFill>
                      <a:schemeClr val="lt1"/>
                    </a:solidFill>
                  </a:rPr>
                  <a:t>Элул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DEA1002-9DDD-E74E-8C67-80DEB35F25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0"/>
          <p:cNvSpPr txBox="1"/>
          <p:nvPr/>
        </p:nvSpPr>
        <p:spPr>
          <a:xfrm>
            <a:off x="2285029" y="980000"/>
            <a:ext cx="4425696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пребывали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обморочным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пробудили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упавшего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пробуждают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прошептав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0" name="Google Shape;270;p20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0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0"/>
          <p:cNvSpPr txBox="1"/>
          <p:nvPr/>
        </p:nvSpPr>
        <p:spPr>
          <a:xfrm>
            <a:off x="7508262" y="938337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התעלפות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עוררו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המתעלף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שמעוררים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שקוראים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באזנו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3" name="Google Shape;273;p20"/>
          <p:cNvSpPr txBox="1"/>
          <p:nvPr/>
        </p:nvSpPr>
        <p:spPr>
          <a:xfrm>
            <a:off x="2285029" y="61669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Пробуждение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народа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74" name="Google Shape;274;p20"/>
          <p:cNvSpPr txBox="1"/>
          <p:nvPr/>
        </p:nvSpPr>
        <p:spPr>
          <a:xfrm>
            <a:off x="2285029" y="4526218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Любавичскому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обратились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5" name="Google Shape;275;p20"/>
          <p:cNvSpPr txBox="1"/>
          <p:nvPr/>
        </p:nvSpPr>
        <p:spPr>
          <a:xfrm>
            <a:off x="7508262" y="4509590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אבדן-הכרה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ממושך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6" name="Google Shape;276;p20"/>
          <p:cNvSpPr txBox="1"/>
          <p:nvPr/>
        </p:nvSpPr>
        <p:spPr>
          <a:xfrm>
            <a:off x="2285029" y="416291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Женщина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бывшая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без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сознания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но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очнувшаяся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E6C58AE3-57C8-1444-ACE9-160F399ADC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/>
        </p:nvSpPr>
        <p:spPr>
          <a:xfrm>
            <a:off x="2426048" y="-1691"/>
            <a:ext cx="4425696" cy="642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Любавичский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прошептать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выздоровела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нашептывание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пратит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клалит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7577248" y="179071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שילחשו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באזנה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וחזרה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הכרתה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146B8B44-1CE4-0447-AEB4-B8BDB0604E50}"/>
              </a:ext>
            </a:extLst>
          </p:cNvPr>
          <p:cNvSpPr/>
          <p:nvPr/>
        </p:nvSpPr>
        <p:spPr>
          <a:xfrm>
            <a:off x="7490065" y="1823947"/>
            <a:ext cx="4060566" cy="12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ולכאורה: מה שייך שמו של הרבי לאותה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שלחישת שמו של הרבי באזנה תעזור לה ?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AA5ED5F-FCBD-3C43-92AE-5139760A1CB8}"/>
              </a:ext>
            </a:extLst>
          </p:cNvPr>
          <p:cNvSpPr/>
          <p:nvPr/>
        </p:nvSpPr>
        <p:spPr>
          <a:xfrm>
            <a:off x="7490065" y="3165287"/>
            <a:ext cx="4048040" cy="203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וההסברה בזה – שהטעם להתעוררות מהתעלפות על ידי קריאת השם, הוא, משום שבעת ההתעלפות מסתלק החיות הפרטי, אבל החיות הכללי ישנו,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341E0B4-19B7-EE41-9D62-6F53431087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2"/>
          <p:cNvSpPr txBox="1"/>
          <p:nvPr/>
        </p:nvSpPr>
        <p:spPr>
          <a:xfrm>
            <a:off x="2285029" y="-175364"/>
            <a:ext cx="4425696" cy="704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пробуждает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ощутимой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привлекает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энергию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и есть пробуждение евреев от духовного обморока благодаря душе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поскольку его душа является</a:t>
            </a:r>
          </a:p>
        </p:txBody>
      </p:sp>
      <p:sp>
        <p:nvSpPr>
          <p:cNvPr id="292" name="Google Shape;292;p22"/>
          <p:cNvSpPr txBox="1"/>
          <p:nvPr/>
        </p:nvSpPr>
        <p:spPr>
          <a:xfrm>
            <a:off x="7508262" y="44648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מעוררים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שלוחשים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באזנו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שנשמתו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דנשמת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וזהו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של התעוררות בני ישראל מהתעלפות על ידי ירידת נשמת הבעל שם טוב בעולם הזה – כיון שנשמת הבעל שם טוב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7FF176C-9316-CD47-A479-2101617AE1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3"/>
          <p:cNvSpPr txBox="1"/>
          <p:nvPr/>
        </p:nvSpPr>
        <p:spPr>
          <a:xfrm>
            <a:off x="2285028" y="-20684"/>
            <a:ext cx="4425696" cy="6820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общей для всех сынов Израиля.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невежественных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ступеней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реанимировать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бесконечной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spcBef>
                <a:spcPts val="1290"/>
              </a:spcBef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0" name="Google Shape;300;p23"/>
          <p:cNvSpPr txBox="1"/>
          <p:nvPr/>
        </p:nvSpPr>
        <p:spPr>
          <a:xfrm>
            <a:off x="7508262" y="674144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לעורר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שבפחותים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שבקלים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למדריגות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תחתונות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ההתעוררות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ד"ואל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E68FD8CE-2E8D-D54F-B43B-8A62C72EB77D}"/>
              </a:ext>
            </a:extLst>
          </p:cNvPr>
          <p:cNvSpPr/>
          <p:nvPr/>
        </p:nvSpPr>
        <p:spPr>
          <a:xfrm>
            <a:off x="8199464" y="94215"/>
            <a:ext cx="3258584" cy="458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 נשמה כללית של בני ישראל .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11BD2661-0111-2848-BC84-7B07034CAE9B}"/>
              </a:ext>
            </a:extLst>
          </p:cNvPr>
          <p:cNvSpPr/>
          <p:nvPr/>
        </p:nvSpPr>
        <p:spPr>
          <a:xfrm>
            <a:off x="7508262" y="5496443"/>
            <a:ext cx="3961356" cy="853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 שזה הוא ענינו של הבעל שם טוב – הרי מובן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שדוקא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בכך היא השלימות שלו 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2C4863B-B315-AA40-969A-3C54AE3979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en-US" sz="1800" dirty="0" err="1">
                <a:solidFill>
                  <a:schemeClr val="lt1"/>
                </a:solidFill>
              </a:rPr>
              <a:t>Ницавим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5785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2919</Words>
  <Application>Microsoft Macintosh PowerPoint</Application>
  <PresentationFormat>מסך רחב</PresentationFormat>
  <Paragraphs>163</Paragraphs>
  <Slides>24</Slides>
  <Notes>23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34" baseType="lpstr">
      <vt:lpstr>Arial Black</vt:lpstr>
      <vt:lpstr>Calibri</vt:lpstr>
      <vt:lpstr>Arial</vt:lpstr>
      <vt:lpstr>CeraGR-Medium</vt:lpstr>
      <vt:lpstr>Josefin Sans</vt:lpstr>
      <vt:lpstr>Lora</vt:lpstr>
      <vt:lpstr>Assistant</vt:lpstr>
      <vt:lpstr>Segoe UI Black</vt:lpstr>
      <vt:lpstr>Lora SemiBold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15</cp:revision>
  <dcterms:created xsi:type="dcterms:W3CDTF">2021-05-12T22:42:43Z</dcterms:created>
  <dcterms:modified xsi:type="dcterms:W3CDTF">2024-09-11T22:44:53Z</dcterms:modified>
</cp:coreProperties>
</file>