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445" r:id="rId33"/>
  </p:sldIdLst>
  <p:sldSz cx="12192000" cy="6858000"/>
  <p:notesSz cx="6858000" cy="9144000"/>
  <p:embeddedFontLst>
    <p:embeddedFont>
      <p:font typeface="Lora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gyfUu6HmffaI5D+ZxzJoQORC+1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A bright light in the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7842"/>
          <a:stretch/>
        </p:blipFill>
        <p:spPr>
          <a:xfrm>
            <a:off x="627035" y="667823"/>
            <a:ext cx="5216994" cy="288978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627035" y="3682469"/>
            <a:ext cx="5254422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ДУХОВНАЯ РЕАЛЬНОСТЬ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627035" y="4500256"/>
            <a:ext cx="3540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Влияет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наше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духовное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состояние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физическое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  <a:p>
            <a:pPr marL="1270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Выстраивание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физического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мира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из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духовных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кирпичиков</a:t>
            </a:r>
            <a:r>
              <a:rPr lang="en-US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Глава Шофтим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0999325" y="500475"/>
            <a:ext cx="89880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 err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С</a:t>
            </a:r>
            <a:r>
              <a:rPr lang="he-IL" sz="9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״</a:t>
            </a:r>
            <a:r>
              <a:rPr lang="en-US" sz="900" dirty="0" err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Б</a:t>
            </a:r>
            <a:r>
              <a:rPr lang="ru-RU" sz="9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П</a:t>
            </a:r>
            <a:endParaRPr dirty="0"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F2A2E8D8-2F50-7545-82A1-F5C2D0368A58}"/>
              </a:ext>
            </a:extLst>
          </p:cNvPr>
          <p:cNvGrpSpPr/>
          <p:nvPr/>
        </p:nvGrpSpPr>
        <p:grpSpPr>
          <a:xfrm>
            <a:off x="6281530" y="1775791"/>
            <a:ext cx="6478762" cy="5536815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B2B31A46-419C-8040-A2BB-DB23B2E9441C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4D8E1979-743B-2B41-A397-D7EE8634192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38F76B87-B909-CB4F-8DDD-EA870882F69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BAF8A96B-1DD3-5747-97D4-EDB79490478F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D4118AFC-1081-8544-A027-2761164D10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AEE90041-17FC-F94E-A1F2-980AA53EE235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CC3A5C7B-492E-804F-870D-7AAD88DD7938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8F5558AD-4CF5-F349-A991-C6535429501B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73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 err="1">
                    <a:solidFill>
                      <a:schemeClr val="lt1"/>
                    </a:solidFill>
                  </a:rPr>
                  <a:t>Шофтим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00432E5-A0B7-7544-A420-3B98BF652B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905136" y="1104239"/>
            <a:ext cx="4916369" cy="2048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</a:t>
            </a:r>
            <a:r>
              <a:rPr lang="en-US" sz="66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Стражи</a:t>
            </a:r>
            <a:r>
              <a:rPr lang="en-US" sz="66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66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города</a:t>
            </a:r>
            <a:endParaRPr sz="66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</a:t>
              </a: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arshat Shoftim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8234A651-EA17-2E44-9A66-F75C352A29BE}"/>
              </a:ext>
            </a:extLst>
          </p:cNvPr>
          <p:cNvGrpSpPr/>
          <p:nvPr/>
        </p:nvGrpSpPr>
        <p:grpSpPr>
          <a:xfrm>
            <a:off x="6997148" y="3318062"/>
            <a:ext cx="5763143" cy="3994544"/>
            <a:chOff x="6997148" y="3318062"/>
            <a:chExt cx="5763143" cy="3994544"/>
          </a:xfrm>
        </p:grpSpPr>
        <p:sp>
          <p:nvSpPr>
            <p:cNvPr id="9" name="מלבן 8">
              <a:extLst>
                <a:ext uri="{FF2B5EF4-FFF2-40B4-BE49-F238E27FC236}">
                  <a16:creationId xmlns:a16="http://schemas.microsoft.com/office/drawing/2014/main" id="{54D5C910-BF7D-F240-94E3-31CA2BC4090D}"/>
                </a:ext>
              </a:extLst>
            </p:cNvPr>
            <p:cNvSpPr/>
            <p:nvPr/>
          </p:nvSpPr>
          <p:spPr>
            <a:xfrm>
              <a:off x="6997148" y="3318062"/>
              <a:ext cx="3021495" cy="2950216"/>
            </a:xfrm>
            <a:prstGeom prst="rect">
              <a:avLst/>
            </a:prstGeom>
            <a:solidFill>
              <a:srgbClr val="E1F5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R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</a:pPr>
              <a:endParaRPr lang="he-IL"/>
            </a:p>
          </p:txBody>
        </p:sp>
        <p:grpSp>
          <p:nvGrpSpPr>
            <p:cNvPr id="10" name="קבוצה 9">
              <a:extLst>
                <a:ext uri="{FF2B5EF4-FFF2-40B4-BE49-F238E27FC236}">
                  <a16:creationId xmlns:a16="http://schemas.microsoft.com/office/drawing/2014/main" id="{69575702-FD94-9A46-B69B-25CF942420C5}"/>
                </a:ext>
              </a:extLst>
            </p:cNvPr>
            <p:cNvGrpSpPr/>
            <p:nvPr/>
          </p:nvGrpSpPr>
          <p:grpSpPr>
            <a:xfrm>
              <a:off x="8441635" y="3318062"/>
              <a:ext cx="4318656" cy="3994544"/>
              <a:chOff x="6723019" y="2352675"/>
              <a:chExt cx="5999696" cy="4913200"/>
            </a:xfrm>
          </p:grpSpPr>
          <p:grpSp>
            <p:nvGrpSpPr>
              <p:cNvPr id="11" name="קבוצה 10">
                <a:extLst>
                  <a:ext uri="{FF2B5EF4-FFF2-40B4-BE49-F238E27FC236}">
                    <a16:creationId xmlns:a16="http://schemas.microsoft.com/office/drawing/2014/main" id="{0A1F93A0-0F73-E642-90F5-3DF6891F3C95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F39238B4-CB69-3C43-BBE5-656B9BA6317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16" name="קבוצה 15">
                  <a:extLst>
                    <a:ext uri="{FF2B5EF4-FFF2-40B4-BE49-F238E27FC236}">
                      <a16:creationId xmlns:a16="http://schemas.microsoft.com/office/drawing/2014/main" id="{422D621A-59A5-D241-B28E-E1E7EFC0A9D7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7" name="מלבן 16">
                    <a:extLst>
                      <a:ext uri="{FF2B5EF4-FFF2-40B4-BE49-F238E27FC236}">
                        <a16:creationId xmlns:a16="http://schemas.microsoft.com/office/drawing/2014/main" id="{145DF022-34EF-874C-B802-6E534740B374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8" name="תמונה 1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667437B4-7DBC-D04D-8B7F-C154F6148C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2" name="Google Shape;90;p1">
                <a:extLst>
                  <a:ext uri="{FF2B5EF4-FFF2-40B4-BE49-F238E27FC236}">
                    <a16:creationId xmlns:a16="http://schemas.microsoft.com/office/drawing/2014/main" id="{1DEFB6E8-30E0-A14A-A652-197363F108E8}"/>
                  </a:ext>
                </a:extLst>
              </p:cNvPr>
              <p:cNvGrpSpPr/>
              <p:nvPr/>
            </p:nvGrpSpPr>
            <p:grpSpPr>
              <a:xfrm>
                <a:off x="9703517" y="5794659"/>
                <a:ext cx="1762795" cy="486015"/>
                <a:chOff x="9646231" y="5640682"/>
                <a:chExt cx="1762795" cy="486015"/>
              </a:xfrm>
            </p:grpSpPr>
            <p:sp>
              <p:nvSpPr>
                <p:cNvPr id="13" name="Google Shape;91;p1">
                  <a:extLst>
                    <a:ext uri="{FF2B5EF4-FFF2-40B4-BE49-F238E27FC236}">
                      <a16:creationId xmlns:a16="http://schemas.microsoft.com/office/drawing/2014/main" id="{32980BAA-70CF-3D4D-ABF1-16AA5C67E6B5}"/>
                    </a:ext>
                  </a:extLst>
                </p:cNvPr>
                <p:cNvSpPr/>
                <p:nvPr/>
              </p:nvSpPr>
              <p:spPr>
                <a:xfrm>
                  <a:off x="9646231" y="5640682"/>
                  <a:ext cx="1762795" cy="486015"/>
                </a:xfrm>
                <a:prstGeom prst="rect">
                  <a:avLst/>
                </a:prstGeom>
                <a:solidFill>
                  <a:srgbClr val="1B969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endParaRPr sz="1600" b="0" i="0" u="none" strike="noStrike" cap="none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2;p1">
                  <a:extLst>
                    <a:ext uri="{FF2B5EF4-FFF2-40B4-BE49-F238E27FC236}">
                      <a16:creationId xmlns:a16="http://schemas.microsoft.com/office/drawing/2014/main" id="{FBF6422B-8153-814A-90CD-AD2BECAB5E11}"/>
                    </a:ext>
                  </a:extLst>
                </p:cNvPr>
                <p:cNvSpPr txBox="1"/>
                <p:nvPr/>
              </p:nvSpPr>
              <p:spPr>
                <a:xfrm>
                  <a:off x="9646231" y="5729800"/>
                  <a:ext cx="1762795" cy="3785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ru-RU" dirty="0" err="1">
                      <a:solidFill>
                        <a:schemeClr val="lt1"/>
                      </a:solidFill>
                    </a:rPr>
                    <a:t>Шофтим</a:t>
                  </a:r>
                  <a:endParaRPr lang="ru-RU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EB782AF-1C09-6845-B522-7CCD1006E3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4621" y="1455346"/>
            <a:ext cx="4425696" cy="445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надсмотрщиков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Раши</a:t>
            </a:r>
            <a:r>
              <a:rPr lang="en-US" sz="1800" dirty="0">
                <a:solidFill>
                  <a:srgbClr val="19969B"/>
                </a:solidFill>
              </a:rPr>
              <a:t>:</a:t>
            </a:r>
            <a:endParaRPr dirty="0"/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Судей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надсмотрщиков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выносящие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приговор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надсмотрщики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принуждающие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бьют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приговор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5" y="895202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29" y="473739"/>
            <a:ext cx="350239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7508058" y="1544821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ן־לְך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כׇל־ש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עָרֶיך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נֹתֵן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בָטֶיך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ט־צֶדֶק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שפטים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ושטרים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שׁוֹפְטִים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הַפּוֹסְקִים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וְשׁוֹטְרִים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הָרוֹדִין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מִצְוָתָם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וְכוֹפְתִין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וּבִרְצוּעָה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וֹפֵט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24047" y="98356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16:18</a:t>
            </a:r>
            <a:endParaRPr dirty="0"/>
          </a:p>
        </p:txBody>
      </p:sp>
      <p:sp>
        <p:nvSpPr>
          <p:cNvPr id="118" name="Google Shape;118;p3"/>
          <p:cNvSpPr txBox="1"/>
          <p:nvPr/>
        </p:nvSpPr>
        <p:spPr>
          <a:xfrm>
            <a:off x="2284629" y="14689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Офицеры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5172C41-59F2-4A48-8B1D-82BBF147E8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2284624" y="1015113"/>
            <a:ext cx="48301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приступит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священнослужитель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робеет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страшитесь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смятение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трепещите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ваш, Он идет с вами, чтобы вести битву за вас с врагами вашими, спасти вас.</a:t>
            </a:r>
          </a:p>
        </p:txBody>
      </p:sp>
      <p:sp>
        <p:nvSpPr>
          <p:cNvPr id="126" name="Google Shape;126;p4"/>
          <p:cNvSpPr/>
          <p:nvPr/>
        </p:nvSpPr>
        <p:spPr>
          <a:xfrm rot="10800000" flipH="1">
            <a:off x="2284625" y="74334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2284627" y="358029"/>
            <a:ext cx="356502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7710292" y="1012048"/>
            <a:ext cx="3886200" cy="44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י־תֵצֵא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עַל־אֹיְבֶך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וְרָאִית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סוּס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וָרֶכֶב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תִירָא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י־יְהֹוָה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מִצְרָיִם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קָרׇבְכֶם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אֶל־הָעָם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אֲלֵהֶם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קְרֵבִים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עַל־אֹיְבֵיכֶם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אַל־יֵרַך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לְבַבְכֶם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אַל־ת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ירְאו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וְאַל־ת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וְאַל־ת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עַרְצו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כִּי יְהֹוָה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אֱלֹהֵיכֶם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הַהֹלֵךְ עִמָּכֶם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לְהִלָּחֵם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לָכֶם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עִם־אֹיְבֵיכֶם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לְהוֹשִׁיעַ אֶתְכֶם׃</a:t>
            </a:r>
          </a:p>
        </p:txBody>
      </p:sp>
      <p:sp>
        <p:nvSpPr>
          <p:cNvPr id="129" name="Google Shape;129;p4"/>
          <p:cNvSpPr txBox="1"/>
          <p:nvPr/>
        </p:nvSpPr>
        <p:spPr>
          <a:xfrm>
            <a:off x="2224050" y="709385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20:1-4</a:t>
            </a:r>
            <a:endParaRPr dirty="0"/>
          </a:p>
        </p:txBody>
      </p:sp>
      <p:sp>
        <p:nvSpPr>
          <p:cNvPr id="130" name="Google Shape;130;p4"/>
          <p:cNvSpPr txBox="1"/>
          <p:nvPr/>
        </p:nvSpPr>
        <p:spPr>
          <a:xfrm>
            <a:off x="2284623" y="6355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Солдаты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79DE893-B841-C54E-AD91-5D272818E3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2285029" y="930024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предпринять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воинов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Google Shape;145;p6"/>
          <p:cNvSpPr/>
          <p:nvPr/>
        </p:nvSpPr>
        <p:spPr>
          <a:xfrm rot="10800000" flipH="1">
            <a:off x="2285029" y="32699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2285030" y="12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7508262" y="942550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בהיותו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ששלח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תלמידיו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ולבחון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לפעול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ובבואם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וביקשו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שיראו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ממונים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2285029" y="566719"/>
            <a:ext cx="8205954" cy="294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/>
            <a:r>
              <a:rPr lang="ru-RU" sz="1800" dirty="0">
                <a:solidFill>
                  <a:srgbClr val="19969B"/>
                </a:solidFill>
              </a:rPr>
              <a:t>Княжеское послание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219A697-DFF7-8442-B5AA-CE990B21F1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2234700" y="230806"/>
            <a:ext cx="5118078" cy="643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1800" dirty="0">
                <a:solidFill>
                  <a:srgbClr val="231F20"/>
                </a:solidFill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харувей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)!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знатоки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Б-жьему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прерывается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231F20"/>
              </a:solidFill>
            </a:endParaRPr>
          </a:p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неотъемлемая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сборник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статуса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дальнего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окружения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7784873" y="230806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חרובי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"!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סופרים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מלמדי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ומלמדי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התינוקות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5" name="Google Shape;148;p6">
            <a:extLst>
              <a:ext uri="{FF2B5EF4-FFF2-40B4-BE49-F238E27FC236}">
                <a16:creationId xmlns:a16="http://schemas.microsoft.com/office/drawing/2014/main" id="{76BD909A-0F56-7949-B7EA-9EA2E02B0606}"/>
              </a:ext>
            </a:extLst>
          </p:cNvPr>
          <p:cNvSpPr txBox="1"/>
          <p:nvPr/>
        </p:nvSpPr>
        <p:spPr>
          <a:xfrm>
            <a:off x="2234701" y="3427309"/>
            <a:ext cx="8205954" cy="294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/>
            <a:r>
              <a:rPr lang="ru-RU" sz="1800" dirty="0">
                <a:solidFill>
                  <a:srgbClr val="19969B"/>
                </a:solidFill>
              </a:rPr>
              <a:t>Вечный урок</a:t>
            </a:r>
            <a:endParaRPr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B2C61811-9390-584D-96DF-37233D2A070E}"/>
              </a:ext>
            </a:extLst>
          </p:cNvPr>
          <p:cNvSpPr/>
          <p:nvPr/>
        </p:nvSpPr>
        <p:spPr>
          <a:xfrm>
            <a:off x="7784873" y="3837410"/>
            <a:ext cx="3975032" cy="16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 המדרש – שהוא חלק מתורה שבעל פה – אינו ספר סיפורים, אלא ככל התורה, שמהוה הוראה לכל אחד מישראל כיצד להתנהג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במעמדו ומצבו – 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735989A8-F9AA-8749-BD8C-D330F54022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 txBox="1"/>
          <p:nvPr/>
        </p:nvSpPr>
        <p:spPr>
          <a:xfrm>
            <a:off x="2285029" y="2416041"/>
            <a:ext cx="5170288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укреплении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предположении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харувей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Google Shape;162;p8"/>
          <p:cNvSpPr txBox="1"/>
          <p:nvPr/>
        </p:nvSpPr>
        <p:spPr>
          <a:xfrm>
            <a:off x="7854815" y="2441341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החזקת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בהשקפה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ובמושכל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חרובי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2285029" y="2052736"/>
            <a:ext cx="9586484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Кто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является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истинными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стражами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ABF2A419-5C47-7D4F-A944-AD8633E2F179}"/>
              </a:ext>
            </a:extLst>
          </p:cNvPr>
          <p:cNvSpPr/>
          <p:nvPr/>
        </p:nvSpPr>
        <p:spPr>
          <a:xfrm>
            <a:off x="2209873" y="300873"/>
            <a:ext cx="5298389" cy="12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42E91A0-30B3-1A4E-ADDA-CA7BF766984B}"/>
              </a:ext>
            </a:extLst>
          </p:cNvPr>
          <p:cNvSpPr/>
          <p:nvPr/>
        </p:nvSpPr>
        <p:spPr>
          <a:xfrm>
            <a:off x="7854815" y="313647"/>
            <a:ext cx="3990632" cy="16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 בנוגע לגוף שלו, "עיר קטנה זה הגוף", והן בנוגע לחוג והסביבה ועד לעיר בישראל, שהקב"ה נתן לו את האפשריות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הכחות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והזכות להנהיג אותם.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D7E5529-D369-D841-8254-6266C279E6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 descr="A box full of mone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t="10342" b="10930"/>
          <a:stretch/>
        </p:blipFill>
        <p:spPr>
          <a:xfrm>
            <a:off x="782972" y="3311490"/>
            <a:ext cx="5755613" cy="322709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 txBox="1"/>
          <p:nvPr/>
        </p:nvSpPr>
        <p:spPr>
          <a:xfrm>
            <a:off x="782973" y="539104"/>
            <a:ext cx="5755613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/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Синтез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духовного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материального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2" name="Google Shape;172;p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73" name="Google Shape;173;p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Глава Шофтим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8320DC6-6CBB-3E4B-A9F6-71E7600E21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 txBox="1"/>
          <p:nvPr/>
        </p:nvSpPr>
        <p:spPr>
          <a:xfrm>
            <a:off x="2285029" y="1255699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полагаться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берегите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полагаться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сверхъестественную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натурей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" name="Google Shape;181;p10"/>
          <p:cNvSpPr/>
          <p:nvPr/>
        </p:nvSpPr>
        <p:spPr>
          <a:xfrm rot="10800000" flipH="1">
            <a:off x="2285029" y="237995"/>
            <a:ext cx="1029117" cy="491576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 txBox="1">
            <a:spLocks noGrp="1"/>
          </p:cNvSpPr>
          <p:nvPr>
            <p:ph type="title"/>
          </p:nvPr>
        </p:nvSpPr>
        <p:spPr>
          <a:xfrm>
            <a:off x="2285030" y="27569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7508262" y="1254520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סומכין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שתפקידם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ונשמרתם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לנפשותיכם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4" name="Google Shape;184;p10"/>
          <p:cNvSpPr txBox="1"/>
          <p:nvPr/>
        </p:nvSpPr>
        <p:spPr>
          <a:xfrm>
            <a:off x="2285029" y="89239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Полиция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нужна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4473267-520F-6E46-8166-567DD143C2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/>
        </p:nvSpPr>
        <p:spPr>
          <a:xfrm>
            <a:off x="2285079" y="-75690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расспрашивать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поддерживающих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7508287" y="-75690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בשליחותו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לחקור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ולדרוש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התעניינו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וביררו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המנהיגים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האמיתיים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כששאלו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הציגו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בהשקפה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2285079" y="4510391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7508287" y="4505991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השולחן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סדרי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2285079" y="4209591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Еда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питье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обязательны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84E0B98-0871-C043-891E-E48475F98C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2"/>
          <p:cNvSpPr txBox="1"/>
          <p:nvPr/>
        </p:nvSpPr>
        <p:spPr>
          <a:xfrm>
            <a:off x="2285029" y="291395"/>
            <a:ext cx="4425696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переваривают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1" name="Google Shape;201;p12"/>
          <p:cNvSpPr txBox="1"/>
          <p:nvPr/>
        </p:nvSpPr>
        <p:spPr>
          <a:xfrm>
            <a:off x="7525511" y="235834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שואלים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בן-תורה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מתבצעת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ה"מכונה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2285029" y="4405994"/>
            <a:ext cx="4425696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3" name="Google Shape;203;p12"/>
          <p:cNvSpPr txBox="1"/>
          <p:nvPr/>
        </p:nvSpPr>
        <p:spPr>
          <a:xfrm>
            <a:off x="7525511" y="4383312"/>
            <a:ext cx="3886200" cy="202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בשליחותו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שביקרו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4" name="Google Shape;204;p12"/>
          <p:cNvSpPr txBox="1"/>
          <p:nvPr/>
        </p:nvSpPr>
        <p:spPr>
          <a:xfrm>
            <a:off x="2285029" y="402744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Материальное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без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духовного</a:t>
            </a:r>
            <a:r>
              <a:rPr lang="en-US" sz="1800" dirty="0">
                <a:solidFill>
                  <a:srgbClr val="19969B"/>
                </a:solidFill>
              </a:rPr>
              <a:t> — </a:t>
            </a:r>
            <a:r>
              <a:rPr lang="en-US" sz="1800" dirty="0" err="1">
                <a:solidFill>
                  <a:srgbClr val="19969B"/>
                </a:solidFill>
              </a:rPr>
              <a:t>путь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катастрофе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1C6D258-C29A-694B-9DED-83FB6CBD2B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3"/>
          <p:cNvSpPr txBox="1"/>
          <p:nvPr/>
        </p:nvSpPr>
        <p:spPr>
          <a:xfrm>
            <a:off x="2285029" y="343531"/>
            <a:ext cx="442569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напоминая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сосредоточиться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здоровье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окрестностях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списке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7525511" y="300496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ציווי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ונשמרתם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לנפשותיכם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בבריאות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הסביבה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שואלים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מזכירים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מתחילים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ושמירה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גישה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שמחריבה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A695DFE-0DC3-A74A-B9F8-DFC2689B54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4"/>
          <p:cNvSpPr txBox="1"/>
          <p:nvPr/>
        </p:nvSpPr>
        <p:spPr>
          <a:xfrm>
            <a:off x="2285029" y="55561"/>
            <a:ext cx="442569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работоспособности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упражнениями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полицейского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7525511" y="12526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הטבע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טיול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במסחר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נחשבים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מחריב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והקהילה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שוטר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ברחוב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52BA834-FD37-254A-8B4F-A43C8E8EAF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5"/>
          <p:cNvSpPr txBox="1"/>
          <p:nvPr/>
        </p:nvSpPr>
        <p:spPr>
          <a:xfrm>
            <a:off x="2285029" y="254705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существованием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деструктивным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" name="Google Shape;225;p15"/>
          <p:cNvSpPr txBox="1"/>
          <p:nvPr/>
        </p:nvSpPr>
        <p:spPr>
          <a:xfrm>
            <a:off x="7508262" y="272559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ששומרים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מחריבים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6" name="Google Shape;226;p15"/>
          <p:cNvSpPr txBox="1"/>
          <p:nvPr/>
        </p:nvSpPr>
        <p:spPr>
          <a:xfrm>
            <a:off x="2285029" y="3081367"/>
            <a:ext cx="4425696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сотрудники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безопасности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успешно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справлялись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впускать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друзей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ешивой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преподавателями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7" name="Google Shape;227;p15"/>
          <p:cNvSpPr txBox="1"/>
          <p:nvPr/>
        </p:nvSpPr>
        <p:spPr>
          <a:xfrm>
            <a:off x="7508262" y="3070161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שהשוטר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והבטחון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האויב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להכניסו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ויכניס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המסייע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שחייבים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להכניסו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להבטיח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ו"ישיבה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מלמדי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לשלחן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8" name="Google Shape;228;p15"/>
          <p:cNvSpPr txBox="1"/>
          <p:nvPr/>
        </p:nvSpPr>
        <p:spPr>
          <a:xfrm>
            <a:off x="2285025" y="2702825"/>
            <a:ext cx="85488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Духовные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усилия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гарантия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естественные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усилия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увенчаются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успехом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B8BCFCE-4B06-D844-8D11-202927F727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6"/>
          <p:cNvSpPr txBox="1"/>
          <p:nvPr/>
        </p:nvSpPr>
        <p:spPr>
          <a:xfrm>
            <a:off x="2285029" y="368583"/>
            <a:ext cx="4425696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полезны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укрепят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уподобляемся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пожирающим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лакающим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свойственен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разрушителен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7508262" y="381109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רוצים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לטובת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להתחיל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בשולחן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ולשתות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לנהל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המסחר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והמסחר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יחריבו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שיבנו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יתחיל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באכילה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כבהמה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אכילת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ש"זולל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שמחריבה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הגוף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79D2E0D-DF6A-FD42-87A0-F7957A1A5F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7"/>
          <p:cNvSpPr txBox="1"/>
          <p:nvPr/>
        </p:nvSpPr>
        <p:spPr>
          <a:xfrm>
            <a:off x="2285029" y="12526"/>
            <a:ext cx="4691968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регулирующие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нравственности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искоренить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сотрудников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правоохранительных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превращает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достойное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7641398" y="0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כפשוטה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להבטיח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שסדרי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הסדרים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סדום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לשלול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בשלילה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גמורה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וחטאים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להקדים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ה"נטורי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שמנהלים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טהרת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מחנכים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מנהיגי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ומחנכים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להכניס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4BA822D-9AF6-554C-AB4D-14DF467B96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8" descr="A person holding a he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16228"/>
          <a:stretch/>
        </p:blipFill>
        <p:spPr>
          <a:xfrm>
            <a:off x="782974" y="2982219"/>
            <a:ext cx="5655404" cy="314447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8"/>
          <p:cNvSpPr txBox="1"/>
          <p:nvPr/>
        </p:nvSpPr>
        <p:spPr>
          <a:xfrm>
            <a:off x="782974" y="539031"/>
            <a:ext cx="8624869" cy="167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/>
            <a:r>
              <a:rPr lang="ru-RU" sz="5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</a:t>
            </a:r>
            <a:r>
              <a:rPr lang="en-US" sz="5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Практические</a:t>
            </a:r>
            <a:r>
              <a:rPr lang="en-US" sz="5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5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примеры</a:t>
            </a:r>
            <a:r>
              <a:rPr lang="en-US" sz="5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endParaRPr sz="54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50" name="Google Shape;250;p18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251" name="Google Shape;251;p18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8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</a:t>
              </a: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arshat Shoftim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E80774BB-80ED-6E44-A4BD-55E15D4194DE}"/>
              </a:ext>
            </a:extLst>
          </p:cNvPr>
          <p:cNvGrpSpPr/>
          <p:nvPr/>
        </p:nvGrpSpPr>
        <p:grpSpPr>
          <a:xfrm>
            <a:off x="6997148" y="3318062"/>
            <a:ext cx="5763143" cy="3994544"/>
            <a:chOff x="6997148" y="3318062"/>
            <a:chExt cx="5763143" cy="3994544"/>
          </a:xfrm>
        </p:grpSpPr>
        <p:sp>
          <p:nvSpPr>
            <p:cNvPr id="9" name="מלבן 8">
              <a:extLst>
                <a:ext uri="{FF2B5EF4-FFF2-40B4-BE49-F238E27FC236}">
                  <a16:creationId xmlns:a16="http://schemas.microsoft.com/office/drawing/2014/main" id="{CD107AD0-C78B-C64A-984B-99C8A3C950D6}"/>
                </a:ext>
              </a:extLst>
            </p:cNvPr>
            <p:cNvSpPr/>
            <p:nvPr/>
          </p:nvSpPr>
          <p:spPr>
            <a:xfrm>
              <a:off x="6997148" y="3318062"/>
              <a:ext cx="3021495" cy="2950216"/>
            </a:xfrm>
            <a:prstGeom prst="rect">
              <a:avLst/>
            </a:prstGeom>
            <a:solidFill>
              <a:srgbClr val="E1F5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R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</a:pPr>
              <a:endParaRPr lang="he-IL"/>
            </a:p>
          </p:txBody>
        </p:sp>
        <p:grpSp>
          <p:nvGrpSpPr>
            <p:cNvPr id="10" name="קבוצה 9">
              <a:extLst>
                <a:ext uri="{FF2B5EF4-FFF2-40B4-BE49-F238E27FC236}">
                  <a16:creationId xmlns:a16="http://schemas.microsoft.com/office/drawing/2014/main" id="{0EB5AB4D-47FC-7B48-8909-3CBB81B684B1}"/>
                </a:ext>
              </a:extLst>
            </p:cNvPr>
            <p:cNvGrpSpPr/>
            <p:nvPr/>
          </p:nvGrpSpPr>
          <p:grpSpPr>
            <a:xfrm>
              <a:off x="8441635" y="3318062"/>
              <a:ext cx="4318656" cy="3994544"/>
              <a:chOff x="6723019" y="2352675"/>
              <a:chExt cx="5999696" cy="4913200"/>
            </a:xfrm>
          </p:grpSpPr>
          <p:grpSp>
            <p:nvGrpSpPr>
              <p:cNvPr id="11" name="קבוצה 10">
                <a:extLst>
                  <a:ext uri="{FF2B5EF4-FFF2-40B4-BE49-F238E27FC236}">
                    <a16:creationId xmlns:a16="http://schemas.microsoft.com/office/drawing/2014/main" id="{F935ACEF-D45F-FD45-B4A4-D3C0AC9B0551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88F8B82F-8A9D-1549-8B06-DFF78747B850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16" name="קבוצה 15">
                  <a:extLst>
                    <a:ext uri="{FF2B5EF4-FFF2-40B4-BE49-F238E27FC236}">
                      <a16:creationId xmlns:a16="http://schemas.microsoft.com/office/drawing/2014/main" id="{7BC2CA3C-D859-DE46-BF53-D0E22B9F5BE5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7" name="מלבן 16">
                    <a:extLst>
                      <a:ext uri="{FF2B5EF4-FFF2-40B4-BE49-F238E27FC236}">
                        <a16:creationId xmlns:a16="http://schemas.microsoft.com/office/drawing/2014/main" id="{87CD0A31-CBA1-E840-97C1-72AA3DB50881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8" name="תמונה 1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4BF3AB3B-6240-2940-AC2F-9F8931FBC7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2" name="Google Shape;90;p1">
                <a:extLst>
                  <a:ext uri="{FF2B5EF4-FFF2-40B4-BE49-F238E27FC236}">
                    <a16:creationId xmlns:a16="http://schemas.microsoft.com/office/drawing/2014/main" id="{982B02A3-7327-6547-A82F-23618E8A5935}"/>
                  </a:ext>
                </a:extLst>
              </p:cNvPr>
              <p:cNvGrpSpPr/>
              <p:nvPr/>
            </p:nvGrpSpPr>
            <p:grpSpPr>
              <a:xfrm>
                <a:off x="9703517" y="5794659"/>
                <a:ext cx="1762795" cy="486015"/>
                <a:chOff x="9646231" y="5640682"/>
                <a:chExt cx="1762795" cy="486015"/>
              </a:xfrm>
            </p:grpSpPr>
            <p:sp>
              <p:nvSpPr>
                <p:cNvPr id="13" name="Google Shape;91;p1">
                  <a:extLst>
                    <a:ext uri="{FF2B5EF4-FFF2-40B4-BE49-F238E27FC236}">
                      <a16:creationId xmlns:a16="http://schemas.microsoft.com/office/drawing/2014/main" id="{C7C384A8-D1C9-0645-9A00-F586E00382DB}"/>
                    </a:ext>
                  </a:extLst>
                </p:cNvPr>
                <p:cNvSpPr/>
                <p:nvPr/>
              </p:nvSpPr>
              <p:spPr>
                <a:xfrm>
                  <a:off x="9646231" y="5640682"/>
                  <a:ext cx="1762795" cy="486015"/>
                </a:xfrm>
                <a:prstGeom prst="rect">
                  <a:avLst/>
                </a:prstGeom>
                <a:solidFill>
                  <a:srgbClr val="1B969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endParaRPr sz="1600" b="0" i="0" u="none" strike="noStrike" cap="none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2;p1">
                  <a:extLst>
                    <a:ext uri="{FF2B5EF4-FFF2-40B4-BE49-F238E27FC236}">
                      <a16:creationId xmlns:a16="http://schemas.microsoft.com/office/drawing/2014/main" id="{7F1A01D2-CF49-5B45-A926-6FFB67CA8E16}"/>
                    </a:ext>
                  </a:extLst>
                </p:cNvPr>
                <p:cNvSpPr txBox="1"/>
                <p:nvPr/>
              </p:nvSpPr>
              <p:spPr>
                <a:xfrm>
                  <a:off x="9646231" y="5729800"/>
                  <a:ext cx="1762795" cy="3785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algn="ctr"/>
                  <a:r>
                    <a:rPr lang="ru-RU" dirty="0" err="1">
                      <a:solidFill>
                        <a:schemeClr val="lt1"/>
                      </a:solidFill>
                    </a:rPr>
                    <a:t>Шофтим</a:t>
                  </a:r>
                  <a:endParaRPr lang="ru-RU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08B1409-E18F-AE4B-85CB-5D9B49C3FF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9"/>
          <p:cNvSpPr txBox="1"/>
          <p:nvPr/>
        </p:nvSpPr>
        <p:spPr>
          <a:xfrm>
            <a:off x="2284624" y="1254730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Антонина-императора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приготовил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зажигал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холодными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императору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помешало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вкусны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пригласил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0" name="Google Shape;260;p19"/>
          <p:cNvSpPr/>
          <p:nvPr/>
        </p:nvSpPr>
        <p:spPr>
          <a:xfrm rot="10800000" flipH="1">
            <a:off x="2235650" y="748328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9"/>
          <p:cNvSpPr txBox="1"/>
          <p:nvPr/>
        </p:nvSpPr>
        <p:spPr>
          <a:xfrm>
            <a:off x="2235649" y="331117"/>
            <a:ext cx="356390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62" name="Google Shape;262;p19"/>
          <p:cNvSpPr txBox="1"/>
          <p:nvPr/>
        </p:nvSpPr>
        <p:spPr>
          <a:xfrm>
            <a:off x="7508060" y="1244529"/>
            <a:ext cx="3886200" cy="18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עָרַך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סְעוּדַת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לִידִידו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אַנְטוֹנִינוֹס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הֵכִין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אֲכָלִים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לְהַדְלִיק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ֻּׁ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הִפְרִיע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טְעִימִים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זְמַן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הִזְמִין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אַנְטוֹנִינוֹס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לִסְעוּדָה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הָאֲרוּחָה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אַנְטוֹנִינוֹס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63" name="Google Shape;263;p19"/>
          <p:cNvSpPr txBox="1"/>
          <p:nvPr/>
        </p:nvSpPr>
        <p:spPr>
          <a:xfrm>
            <a:off x="2224054" y="81609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11:4</a:t>
            </a:r>
            <a:endParaRPr dirty="0"/>
          </a:p>
        </p:txBody>
      </p:sp>
      <p:sp>
        <p:nvSpPr>
          <p:cNvPr id="264" name="Google Shape;264;p19"/>
          <p:cNvSpPr txBox="1"/>
          <p:nvPr/>
        </p:nvSpPr>
        <p:spPr>
          <a:xfrm>
            <a:off x="2224042" y="411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Приправа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под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названием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суббота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28B27D5-9DC3-3842-BB2C-4255ED627C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0"/>
          <p:cNvSpPr txBox="1"/>
          <p:nvPr/>
        </p:nvSpPr>
        <p:spPr>
          <a:xfrm>
            <a:off x="2284624" y="300259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вкуснее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холодными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сегодняшних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блюдах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приправы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Разозлился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императора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приправу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приправу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приправы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" name="Google Shape;272;p20"/>
          <p:cNvSpPr txBox="1"/>
          <p:nvPr/>
        </p:nvSpPr>
        <p:spPr>
          <a:xfrm>
            <a:off x="7508060" y="299893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אָכַלְת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הַקּוֹדֶמֶת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טְעִימִים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הַקּוֹדֶמֶת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צוֹדֵק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חָסֵר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הִתְרַג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אַנְטוֹנִינוֹס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חָסֵר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מַדּוּע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יָכוֹל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לְהָבִיא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ED0BCC7-98E1-E141-9AD3-233C94A14E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1"/>
          <p:cNvSpPr txBox="1"/>
          <p:nvPr/>
        </p:nvSpPr>
        <p:spPr>
          <a:xfrm>
            <a:off x="2284624" y="776248"/>
            <a:ext cx="4425696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разозлился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приправе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спокойно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субботней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атмосфера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0" name="Google Shape;280;p21"/>
          <p:cNvSpPr txBox="1"/>
          <p:nvPr/>
        </p:nvSpPr>
        <p:spPr>
          <a:xfrm>
            <a:off x="7508060" y="776248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הִתְרַג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ֵּ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אַנְטוֹנִינוֹס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הִסְב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סְעוּדַת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וְהָאֲוִירָה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יֻחֶדֶת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נָתְנָה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לָאֹכֶל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טַעַם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מְיֻחָד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רָגִיל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וְלָכֵן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טַעֲמו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הָאֹכֶל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רָגִיל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מְיֻחָד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291BA38-EEA1-A643-B67B-5F678CA194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2"/>
          <p:cNvSpPr txBox="1"/>
          <p:nvPr/>
        </p:nvSpPr>
        <p:spPr>
          <a:xfrm>
            <a:off x="2247046" y="1968912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Артабан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Парфии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Артабан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Артабану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мезузу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Артабан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мезузу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посылаешь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дешево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?!»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8" name="Google Shape;288;p22"/>
          <p:cNvSpPr/>
          <p:nvPr/>
        </p:nvSpPr>
        <p:spPr>
          <a:xfrm rot="10800000" flipH="1">
            <a:off x="2284625" y="132733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2"/>
          <p:cNvSpPr txBox="1"/>
          <p:nvPr/>
        </p:nvSpPr>
        <p:spPr>
          <a:xfrm>
            <a:off x="2243715" y="942488"/>
            <a:ext cx="374372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7470482" y="1968912"/>
            <a:ext cx="3886200" cy="18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ארטבן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הָאַחֲרוֹן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ויְקָרָה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ארטבן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טּוֹב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לְארטבן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מְזוּזָה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ארטבן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זוּזָה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עֶרְכּו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יְסֻל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שׁוֹלֵח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?!"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2186474" y="147261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Иерусалимский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Пеа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I, 1:35</a:t>
            </a:r>
            <a:endParaRPr dirty="0"/>
          </a:p>
        </p:txBody>
      </p:sp>
      <p:sp>
        <p:nvSpPr>
          <p:cNvPr id="292" name="Google Shape;292;p22"/>
          <p:cNvSpPr txBox="1"/>
          <p:nvPr/>
        </p:nvSpPr>
        <p:spPr>
          <a:xfrm>
            <a:off x="2284629" y="66262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Мезуза</a:t>
            </a:r>
            <a:r>
              <a:rPr lang="en-US" sz="1800" dirty="0">
                <a:solidFill>
                  <a:srgbClr val="19969B"/>
                </a:solidFill>
              </a:rPr>
              <a:t> - </a:t>
            </a:r>
            <a:r>
              <a:rPr lang="en-US" sz="1800" dirty="0" err="1">
                <a:solidFill>
                  <a:srgbClr val="19969B"/>
                </a:solidFill>
              </a:rPr>
              <a:t>средство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безопасности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BCE15528-DFF9-3040-B30C-048BC10248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3"/>
          <p:cNvSpPr txBox="1"/>
          <p:nvPr/>
        </p:nvSpPr>
        <p:spPr>
          <a:xfrm>
            <a:off x="2284624" y="914034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Артабану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мезуза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ляжешь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заснешь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убережет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навредил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0" name="Google Shape;300;p23"/>
          <p:cNvSpPr txBox="1"/>
          <p:nvPr/>
        </p:nvSpPr>
        <p:spPr>
          <a:xfrm>
            <a:off x="7508060" y="926194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לְארטבן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יֵאָבֵד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זוּזָה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הִתְהַל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נְחֶה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וּכְש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יְאֻנ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C1FBE9F-3FD5-DF45-84AC-660F825D84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4"/>
          <p:cNvSpPr txBox="1"/>
          <p:nvPr/>
        </p:nvSpPr>
        <p:spPr>
          <a:xfrm>
            <a:off x="2284624" y="1342612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спрятал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заплакал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теленку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сжалился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свалятся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служанка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подметала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мышата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выметать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Google Shape;308;p24"/>
          <p:cNvSpPr/>
          <p:nvPr/>
        </p:nvSpPr>
        <p:spPr>
          <a:xfrm rot="10800000" flipH="1">
            <a:off x="2284625" y="866979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2243668" y="505518"/>
            <a:ext cx="393166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7508060" y="1342612"/>
            <a:ext cx="3886200" cy="18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מוֹלִיכִים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חִיטָה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רֹאשׁו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נוֹצַרְת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חִיטָה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הוֹאִיל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מְרַחֵם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יִסּוּרִין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יִסּוּרָיו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וּמְסַפ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מְטַאְטְאָה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פְחָתו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מֻנ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חֻלְד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וְהָיְתָה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מְטַאְטְאָה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11" name="Google Shape;311;p24"/>
          <p:cNvSpPr txBox="1"/>
          <p:nvPr/>
        </p:nvSpPr>
        <p:spPr>
          <a:xfrm>
            <a:off x="2224047" y="976247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969B"/>
                </a:solidFill>
              </a:rPr>
              <a:t>Талмуд</a:t>
            </a:r>
            <a:r>
              <a:rPr lang="en-US" sz="180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>
                <a:solidFill>
                  <a:srgbClr val="19969B"/>
                </a:solidFill>
              </a:rPr>
              <a:t>Бава Меция, </a:t>
            </a:r>
            <a:r>
              <a:rPr lang="en-US" sz="180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85a</a:t>
            </a:r>
            <a:endParaRPr/>
          </a:p>
        </p:txBody>
      </p:sp>
      <p:sp>
        <p:nvSpPr>
          <p:cNvPr id="312" name="Google Shape;312;p24"/>
          <p:cNvSpPr txBox="1"/>
          <p:nvPr/>
        </p:nvSpPr>
        <p:spPr>
          <a:xfrm>
            <a:off x="2284629" y="14040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Лекарство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имя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которому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сострадание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B3C340F-6F92-724C-91D9-2EEFAD7255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5"/>
          <p:cNvSpPr txBox="1"/>
          <p:nvPr/>
        </p:nvSpPr>
        <p:spPr>
          <a:xfrm>
            <a:off x="2284624" y="212576"/>
            <a:ext cx="4425696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сжалился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сжалимся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прекратились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Google Shape;320;p25"/>
          <p:cNvSpPr txBox="1"/>
          <p:nvPr/>
        </p:nvSpPr>
        <p:spPr>
          <a:xfrm>
            <a:off x="7508060" y="225102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וְרַחֲמָיו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הוֹאִיל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וּמְרַחֵם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נְרַחֵם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יִסּוּרָיו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646C294-158B-1845-8C73-A619AFAF9B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6"/>
          <p:cNvSpPr txBox="1"/>
          <p:nvPr/>
        </p:nvSpPr>
        <p:spPr>
          <a:xfrm>
            <a:off x="2284109" y="1530530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ошибок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Google Shape;328;p26"/>
          <p:cNvSpPr/>
          <p:nvPr/>
        </p:nvSpPr>
        <p:spPr>
          <a:xfrm rot="10800000" flipH="1">
            <a:off x="2397359" y="929636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6"/>
          <p:cNvSpPr txBox="1"/>
          <p:nvPr/>
        </p:nvSpPr>
        <p:spPr>
          <a:xfrm>
            <a:off x="2356395" y="544793"/>
            <a:ext cx="351831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30" name="Google Shape;330;p26"/>
          <p:cNvSpPr txBox="1"/>
          <p:nvPr/>
        </p:nvSpPr>
        <p:spPr>
          <a:xfrm>
            <a:off x="7564169" y="1532324"/>
            <a:ext cx="3886200" cy="18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רוֹאִים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אֵצֶל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אַבְרֵכִים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הָרוּחָנִי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דַקּוּת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דַקּוּת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הֵפֶך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הָאֱמוּנָה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אֱמוּנַת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רוּחָנִיּוּת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מֵילָא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הָעֵסֶק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דְבָעֵי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לְתַק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נוֹגֵע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לְהָעֵסֶק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לְמַלְאוֹת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וּמַצּוֹת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1" name="Google Shape;331;p26"/>
          <p:cNvSpPr txBox="1"/>
          <p:nvPr/>
        </p:nvSpPr>
        <p:spPr>
          <a:xfrm>
            <a:off x="2284113" y="1038369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Игрот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Кодеш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7, </a:t>
            </a:r>
            <a:r>
              <a:rPr lang="en-US" sz="1800" dirty="0" err="1">
                <a:solidFill>
                  <a:srgbClr val="19969B"/>
                </a:solidFill>
              </a:rPr>
              <a:t>стр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37</a:t>
            </a:r>
            <a:endParaRPr dirty="0"/>
          </a:p>
        </p:txBody>
      </p:sp>
      <p:sp>
        <p:nvSpPr>
          <p:cNvPr id="332" name="Google Shape;332;p26"/>
          <p:cNvSpPr txBox="1"/>
          <p:nvPr/>
        </p:nvSpPr>
        <p:spPr>
          <a:xfrm>
            <a:off x="2348388" y="25030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Средства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сущестованию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136239D-045E-CD44-A06A-E54C98BA68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7"/>
          <p:cNvSpPr txBox="1"/>
          <p:nvPr/>
        </p:nvSpPr>
        <p:spPr>
          <a:xfrm>
            <a:off x="2284624" y="250154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каналом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усердие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Пятикнижия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вышесказанному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0" name="Google Shape;340;p27"/>
          <p:cNvSpPr txBox="1"/>
          <p:nvPr/>
        </p:nvSpPr>
        <p:spPr>
          <a:xfrm>
            <a:off x="7508060" y="250154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צִנּוֹר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לְפַרְנָסָה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וְכַאֲש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חָזָק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נֶפֶש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חֻמ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וְתַנְיָא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דוּעִים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קְבִיעוּת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נוֹסָף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גְלֶה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וּבַחֲסִידוּת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הָעֵסֶק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4AEC78A-79A5-3640-AF0B-244C8CDCF4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8"/>
          <p:cNvSpPr txBox="1"/>
          <p:nvPr/>
        </p:nvSpPr>
        <p:spPr>
          <a:xfrm>
            <a:off x="2259572" y="1030628"/>
            <a:ext cx="5256044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воскресенья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такого-то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напоминать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предотвратить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приумножить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пожертвования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здравии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пожертвований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" name="Google Shape;348;p28"/>
          <p:cNvSpPr/>
          <p:nvPr/>
        </p:nvSpPr>
        <p:spPr>
          <a:xfrm rot="10800000" flipH="1">
            <a:off x="2284625" y="666430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8"/>
          <p:cNvSpPr txBox="1"/>
          <p:nvPr/>
        </p:nvSpPr>
        <p:spPr>
          <a:xfrm>
            <a:off x="2243666" y="298596"/>
            <a:ext cx="409450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50" name="Google Shape;350;p28"/>
          <p:cNvSpPr txBox="1"/>
          <p:nvPr/>
        </p:nvSpPr>
        <p:spPr>
          <a:xfrm>
            <a:off x="7910708" y="1018102"/>
            <a:ext cx="3886200" cy="18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מַעֲנֶה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הָרִאשׁוֹן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הַנוֹגֵע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לְפַרְנָסָתו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הָעֵסֶק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לְמוֹתָר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לְעוֹרְרו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עוּצָה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לִמְנֹע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וּיִים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הַרְחָבַת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רְנָסָה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לְרֹאש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לְהַרְבּוֹת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צְדָקָה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וּמְפַרְנֵס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וּבְחָנוּנִי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וּכְבָר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תִינָה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יְבָרֶכְך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מִתּוֹך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רִיאוּת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וּכְכָל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צְדָקָה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הַהַצְלָחָה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51" name="Google Shape;351;p28"/>
          <p:cNvSpPr txBox="1"/>
          <p:nvPr/>
        </p:nvSpPr>
        <p:spPr>
          <a:xfrm>
            <a:off x="2178256" y="750775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Игрот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Кодеш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11, </a:t>
            </a:r>
            <a:r>
              <a:rPr lang="en-US" sz="1800" dirty="0" err="1">
                <a:solidFill>
                  <a:srgbClr val="19969B"/>
                </a:solidFill>
              </a:rPr>
              <a:t>письмо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3584</a:t>
            </a:r>
            <a:endParaRPr dirty="0"/>
          </a:p>
        </p:txBody>
      </p:sp>
      <p:sp>
        <p:nvSpPr>
          <p:cNvPr id="352" name="Google Shape;352;p28"/>
          <p:cNvSpPr txBox="1"/>
          <p:nvPr/>
        </p:nvSpPr>
        <p:spPr>
          <a:xfrm>
            <a:off x="2235654" y="411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Благотворительность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FA67D16-F0D4-AE4D-9830-5F6AE469F6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9"/>
          <p:cNvSpPr txBox="1"/>
          <p:nvPr/>
        </p:nvSpPr>
        <p:spPr>
          <a:xfrm>
            <a:off x="2243658" y="1801846"/>
            <a:ext cx="4425696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тет-а-тет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Укцин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прикладывать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0" name="Google Shape;360;p29"/>
          <p:cNvSpPr/>
          <p:nvPr/>
        </p:nvSpPr>
        <p:spPr>
          <a:xfrm rot="10800000" flipH="1">
            <a:off x="2243650" y="1099631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9"/>
          <p:cNvSpPr txBox="1"/>
          <p:nvPr/>
        </p:nvSpPr>
        <p:spPr>
          <a:xfrm>
            <a:off x="2243658" y="634538"/>
            <a:ext cx="378136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8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62" name="Google Shape;362;p29"/>
          <p:cNvSpPr txBox="1"/>
          <p:nvPr/>
        </p:nvSpPr>
        <p:spPr>
          <a:xfrm>
            <a:off x="7487577" y="1799930"/>
            <a:ext cx="3886200" cy="4419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וְאוּלַי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זוֹכֵר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עֲדַיִן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נוֹגֵע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לְפַרְנָסָה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וּכְדָבָר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עוֹקְצִין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צְרִיכִים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לוּיָה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רְנָסָה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עִנְיָנִים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רְנָסָה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וְהָאֲרִיכוּת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לְמוֹתָר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63" name="Google Shape;363;p29"/>
          <p:cNvSpPr txBox="1"/>
          <p:nvPr/>
        </p:nvSpPr>
        <p:spPr>
          <a:xfrm>
            <a:off x="2141854" y="1196046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Игрот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Кодеш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12, </a:t>
            </a:r>
            <a:r>
              <a:rPr lang="en-US" sz="1800" dirty="0" err="1">
                <a:solidFill>
                  <a:srgbClr val="19969B"/>
                </a:solidFill>
              </a:rPr>
              <a:t>письмо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3897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DAE80A8-8666-7447-96F2-2CC542F2AE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0"/>
          <p:cNvSpPr txBox="1"/>
          <p:nvPr/>
        </p:nvSpPr>
        <p:spPr>
          <a:xfrm>
            <a:off x="2284624" y="1718610"/>
            <a:ext cx="4425696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Халафта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вмещающего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29):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1" name="Google Shape;371;p30"/>
          <p:cNvSpPr/>
          <p:nvPr/>
        </p:nvSpPr>
        <p:spPr>
          <a:xfrm rot="10800000" flipH="1">
            <a:off x="2284625" y="115850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2284634" y="658546"/>
            <a:ext cx="389069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9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73" name="Google Shape;373;p30"/>
          <p:cNvSpPr txBox="1"/>
          <p:nvPr/>
        </p:nvSpPr>
        <p:spPr>
          <a:xfrm>
            <a:off x="7508060" y="1710794"/>
            <a:ext cx="3886200" cy="4419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חֲלַפְת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מַחֲזִיק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לְעַמּו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יְבָרֵך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74" name="Google Shape;374;p30"/>
          <p:cNvSpPr txBox="1"/>
          <p:nvPr/>
        </p:nvSpPr>
        <p:spPr>
          <a:xfrm>
            <a:off x="2175710" y="1246852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Мишна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Укцин</a:t>
            </a:r>
            <a:r>
              <a:rPr lang="en-US" sz="1800" dirty="0">
                <a:solidFill>
                  <a:srgbClr val="19969B"/>
                </a:solidFill>
              </a:rPr>
              <a:t>,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3:12</a:t>
            </a:r>
            <a:endParaRPr dirty="0"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E3C37C8C-E4BB-5C42-A116-6225039996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1"/>
          <p:cNvSpPr txBox="1"/>
          <p:nvPr/>
        </p:nvSpPr>
        <p:spPr>
          <a:xfrm>
            <a:off x="2284625" y="1330737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по-простому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предпринимаемым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шизофрения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возникновения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несоответствие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окружающим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2" name="Google Shape;382;p31"/>
          <p:cNvSpPr/>
          <p:nvPr/>
        </p:nvSpPr>
        <p:spPr>
          <a:xfrm rot="10800000" flipH="1">
            <a:off x="2284625" y="86580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1"/>
          <p:cNvSpPr txBox="1"/>
          <p:nvPr/>
        </p:nvSpPr>
        <p:spPr>
          <a:xfrm>
            <a:off x="2162815" y="462241"/>
            <a:ext cx="396241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10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384" name="Google Shape;384;p31"/>
          <p:cNvSpPr txBox="1"/>
          <p:nvPr/>
        </p:nvSpPr>
        <p:spPr>
          <a:xfrm>
            <a:off x="7508060" y="1312986"/>
            <a:ext cx="3886200" cy="18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בהנחת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תפילין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דהזקוקים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׳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וע"פ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המובנת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ג"כ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סכיזופרניה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סיבתה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התאמה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דהסביבה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ותופס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85" name="Google Shape;385;p31"/>
          <p:cNvSpPr txBox="1"/>
          <p:nvPr/>
        </p:nvSpPr>
        <p:spPr>
          <a:xfrm>
            <a:off x="2162833" y="972853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9969B"/>
                </a:solidFill>
              </a:rPr>
              <a:t>Ликутей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Сихот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т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36, </a:t>
            </a:r>
            <a:r>
              <a:rPr lang="en-US" sz="1800" dirty="0" err="1">
                <a:solidFill>
                  <a:srgbClr val="19969B"/>
                </a:solidFill>
              </a:rPr>
              <a:t>стр</a:t>
            </a:r>
            <a:r>
              <a:rPr lang="en-US" sz="1800" dirty="0">
                <a:solidFill>
                  <a:srgbClr val="19969B"/>
                </a:solidFill>
              </a:rPr>
              <a:t>.</a:t>
            </a:r>
            <a:r>
              <a:rPr lang="en-US" sz="1800" dirty="0">
                <a:solidFill>
                  <a:srgbClr val="19969B"/>
                </a:solidFill>
                <a:latin typeface="Arial"/>
                <a:ea typeface="Arial"/>
                <a:cs typeface="Arial"/>
                <a:sym typeface="Arial"/>
              </a:rPr>
              <a:t>. 297</a:t>
            </a:r>
            <a:endParaRPr sz="1800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1"/>
          <p:cNvSpPr txBox="1"/>
          <p:nvPr/>
        </p:nvSpPr>
        <p:spPr>
          <a:xfrm>
            <a:off x="2284629" y="17396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969B"/>
                </a:solidFill>
              </a:rPr>
              <a:t>Шизофрения</a:t>
            </a:r>
            <a:endParaRPr/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96BC4F4-87EC-1C4A-8FFE-6FE9AA98F5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2"/>
          <p:cNvSpPr txBox="1"/>
          <p:nvPr/>
        </p:nvSpPr>
        <p:spPr>
          <a:xfrm>
            <a:off x="2272098" y="269035"/>
            <a:ext cx="442569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20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Эмоции вторят разуму, исполненному страха, тревоги, что человеку хотят навредить.</a:t>
            </a: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перепады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противоположного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необоснованного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воодушевлению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расщепление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мировоззрения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уникальная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подчинить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мозг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изменяюсь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реальностью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4" name="Google Shape;394;p32"/>
          <p:cNvSpPr txBox="1"/>
          <p:nvPr/>
        </p:nvSpPr>
        <p:spPr>
          <a:xfrm>
            <a:off x="7501797" y="269035"/>
            <a:ext cx="3886200" cy="133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469900" marR="5080" indent="-457200" algn="just" rtl="1">
              <a:lnSpc>
                <a:spcPct val="121500"/>
              </a:lnSpc>
              <a:buSzPts val="1800"/>
              <a:buAutoNum type="arabicParenR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מתאימות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שרוצים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להזיקו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469900" marR="5080" indent="-457200" algn="just" rtl="1">
              <a:lnSpc>
                <a:spcPct val="121500"/>
              </a:lnSpc>
              <a:buSzPts val="1800"/>
              <a:buAutoNum type="arabicParenR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2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שינויים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מבוסס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לרוממות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מבוססת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פיצול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הנפש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וההשקפה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תפילין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וסגולתה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לשעבד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לאלקים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שניתי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התאמה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הרגש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והמציאות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80B6E465-89C4-1444-96FF-451932BFAA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Ки-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Теце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0141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4496</Words>
  <Application>Microsoft Macintosh PowerPoint</Application>
  <PresentationFormat>מסך רחב</PresentationFormat>
  <Paragraphs>230</Paragraphs>
  <Slides>32</Slides>
  <Notes>31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41" baseType="lpstr">
      <vt:lpstr>Assistant</vt:lpstr>
      <vt:lpstr>Lora SemiBold</vt:lpstr>
      <vt:lpstr>Arial Black</vt:lpstr>
      <vt:lpstr>Calibri</vt:lpstr>
      <vt:lpstr>Arial</vt:lpstr>
      <vt:lpstr>Lora</vt:lpstr>
      <vt:lpstr>Segoe UI Black</vt:lpstr>
      <vt:lpstr>CeraGR-Medium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14</cp:revision>
  <dcterms:created xsi:type="dcterms:W3CDTF">2021-05-12T22:42:43Z</dcterms:created>
  <dcterms:modified xsi:type="dcterms:W3CDTF">2024-08-29T23:45:08Z</dcterms:modified>
</cp:coreProperties>
</file>