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447" r:id="rId12"/>
    <p:sldId id="266" r:id="rId13"/>
    <p:sldId id="267" r:id="rId14"/>
    <p:sldId id="268" r:id="rId15"/>
    <p:sldId id="448" r:id="rId16"/>
    <p:sldId id="269" r:id="rId17"/>
    <p:sldId id="270" r:id="rId18"/>
    <p:sldId id="271" r:id="rId19"/>
    <p:sldId id="272" r:id="rId20"/>
    <p:sldId id="273" r:id="rId21"/>
    <p:sldId id="274" r:id="rId22"/>
    <p:sldId id="449" r:id="rId23"/>
    <p:sldId id="275" r:id="rId24"/>
    <p:sldId id="276" r:id="rId25"/>
    <p:sldId id="277" r:id="rId26"/>
    <p:sldId id="278" r:id="rId27"/>
    <p:sldId id="450" r:id="rId28"/>
    <p:sldId id="446" r:id="rId29"/>
    <p:sldId id="445" r:id="rId3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2" roundtripDataSignature="AMtx7mgPlWVHfsrOO6h32XKMxh/KfP36F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47"/>
    <p:restoredTop sz="94624"/>
  </p:normalViewPr>
  <p:slideViewPr>
    <p:cSldViewPr snapToGrid="0">
      <p:cViewPr>
        <p:scale>
          <a:sx n="101" d="100"/>
          <a:sy n="101" d="100"/>
        </p:scale>
        <p:origin x="264" y="3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2" name="Google Shape;10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 name="Google Shape;119;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6" name="Google Shape;15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3" name="Google Shape;16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3" name="Google Shape;16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736269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 name="Google Shape;171;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1" name="Google Shape;181;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1" name="Google Shape;191;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1" name="Google Shape;191;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430341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1" name="Google Shape;201;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0" name="Google Shape;210;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7" name="Google Shape;227;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4" name="Google Shape;234;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2" name="Google Shape;242;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2" name="Google Shape;242;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194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9" name="Google Shape;249;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8" name="Google Shape;258;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8" name="Google Shape;268;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6553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2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2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3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3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3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3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3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3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5"/>
          <p:cNvSpPr>
            <a:spLocks noGrp="1"/>
          </p:cNvSpPr>
          <p:nvPr>
            <p:ph type="pic" idx="2"/>
          </p:nvPr>
        </p:nvSpPr>
        <p:spPr>
          <a:xfrm>
            <a:off x="5183188" y="987425"/>
            <a:ext cx="6172200" cy="4873625"/>
          </a:xfrm>
          <a:prstGeom prst="rect">
            <a:avLst/>
          </a:prstGeom>
          <a:noFill/>
          <a:ln>
            <a:noFill/>
          </a:ln>
        </p:spPr>
      </p:sp>
      <p:sp>
        <p:nvSpPr>
          <p:cNvPr id="64" name="Google Shape;64;p3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8.jpg"/></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9.jpg"/></Relationships>
</file>

<file path=ppt/slides/_rels/slide2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hyperlink" Target="https://youtu.be/yXRmNF2Usuo?t=103" TargetMode="External"/><Relationship Id="rId3" Type="http://schemas.openxmlformats.org/officeDocument/2006/relationships/image" Target="../media/image11.png"/><Relationship Id="rId7" Type="http://schemas.openxmlformats.org/officeDocument/2006/relationships/hyperlink" Target="https://www.youtube.com/watch?v=yXRmNF2Usuo" TargetMode="External"/><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hyperlink" Target="https://www.chabad.org/therebbe/livingtorah/player_cdo/aid/690705/jewish/Panim-at-the-Ohel.htm" TargetMode="External"/><Relationship Id="rId5" Type="http://schemas.openxmlformats.org/officeDocument/2006/relationships/image" Target="../media/image12.png"/><Relationship Id="rId4" Type="http://schemas.microsoft.com/office/2007/relationships/hdphoto" Target="../media/hdphoto1.wdp"/><Relationship Id="rId9"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2.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85" name="Google Shape;85;p1"/>
          <p:cNvSpPr txBox="1"/>
          <p:nvPr/>
        </p:nvSpPr>
        <p:spPr>
          <a:xfrm>
            <a:off x="821412" y="4478151"/>
            <a:ext cx="5467500" cy="448179"/>
          </a:xfrm>
          <a:prstGeom prst="rect">
            <a:avLst/>
          </a:prstGeom>
          <a:noFill/>
          <a:ln>
            <a:noFill/>
          </a:ln>
        </p:spPr>
        <p:txBody>
          <a:bodyPr spcFirstLastPara="1" wrap="square" lIns="0" tIns="17125" rIns="0" bIns="0" anchor="t" anchorCtr="0">
            <a:spAutoFit/>
          </a:bodyPr>
          <a:lstStyle/>
          <a:p>
            <a:pPr marL="12700" lvl="0" indent="0">
              <a:buSzPts val="2700"/>
              <a:buFont typeface="Arial"/>
              <a:buNone/>
            </a:pPr>
            <a:r>
              <a:rPr lang="iw-IL" sz="2800" kern="1200" dirty="0" err="1">
                <a:solidFill>
                  <a:srgbClr val="1B969B"/>
                </a:solidFill>
                <a:latin typeface="Arial Black" panose="020B0A04020102020204" pitchFamily="34" charset="0"/>
              </a:rPr>
              <a:t>Утешение</a:t>
            </a:r>
            <a:r>
              <a:rPr lang="iw-IL" sz="2800" kern="1200" dirty="0">
                <a:solidFill>
                  <a:srgbClr val="1B969B"/>
                </a:solidFill>
                <a:latin typeface="Arial Black" panose="020B0A04020102020204" pitchFamily="34" charset="0"/>
              </a:rPr>
              <a:t> </a:t>
            </a:r>
            <a:r>
              <a:rPr lang="iw-IL" sz="2800" kern="1200" dirty="0" err="1">
                <a:solidFill>
                  <a:srgbClr val="1B969B"/>
                </a:solidFill>
                <a:latin typeface="Arial Black" panose="020B0A04020102020204" pitchFamily="34" charset="0"/>
              </a:rPr>
              <a:t>через</a:t>
            </a:r>
            <a:r>
              <a:rPr lang="iw-IL" sz="2800" kern="1200" dirty="0">
                <a:solidFill>
                  <a:srgbClr val="1B969B"/>
                </a:solidFill>
                <a:latin typeface="Arial Black" panose="020B0A04020102020204" pitchFamily="34" charset="0"/>
              </a:rPr>
              <a:t> </a:t>
            </a:r>
            <a:r>
              <a:rPr lang="iw-IL" sz="2800" kern="1200" dirty="0" err="1">
                <a:solidFill>
                  <a:srgbClr val="1B969B"/>
                </a:solidFill>
                <a:latin typeface="Arial Black" panose="020B0A04020102020204" pitchFamily="34" charset="0"/>
              </a:rPr>
              <a:t>тоску</a:t>
            </a:r>
            <a:endParaRPr sz="2800" kern="1200" dirty="0">
              <a:solidFill>
                <a:srgbClr val="1B969B"/>
              </a:solidFill>
              <a:latin typeface="Arial Black" panose="020B0A04020102020204" pitchFamily="34" charset="0"/>
            </a:endParaRPr>
          </a:p>
        </p:txBody>
      </p:sp>
      <p:sp>
        <p:nvSpPr>
          <p:cNvPr id="86" name="Google Shape;86;p1"/>
          <p:cNvSpPr txBox="1"/>
          <p:nvPr/>
        </p:nvSpPr>
        <p:spPr>
          <a:xfrm>
            <a:off x="821412" y="5344698"/>
            <a:ext cx="4613607" cy="1088755"/>
          </a:xfrm>
          <a:prstGeom prst="rect">
            <a:avLst/>
          </a:prstGeom>
          <a:noFill/>
          <a:ln>
            <a:noFill/>
          </a:ln>
        </p:spPr>
        <p:txBody>
          <a:bodyPr spcFirstLastPara="1" wrap="square" lIns="0" tIns="11425" rIns="0" bIns="0" anchor="t" anchorCtr="0">
            <a:spAutoFit/>
          </a:bodyPr>
          <a:lstStyle/>
          <a:p>
            <a:pPr marL="12700" indent="0" algn="just">
              <a:buSzPts val="1400"/>
              <a:buFont typeface="Arial"/>
              <a:buNone/>
            </a:pPr>
            <a:r>
              <a:rPr lang="iw-IL" dirty="0" err="1">
                <a:solidFill>
                  <a:schemeClr val="dk1"/>
                </a:solidFill>
              </a:rPr>
              <a:t>Иногда</a:t>
            </a:r>
            <a:r>
              <a:rPr lang="iw-IL" dirty="0">
                <a:solidFill>
                  <a:schemeClr val="dk1"/>
                </a:solidFill>
              </a:rPr>
              <a:t> </a:t>
            </a:r>
            <a:r>
              <a:rPr lang="iw-IL" dirty="0" err="1">
                <a:solidFill>
                  <a:schemeClr val="dk1"/>
                </a:solidFill>
              </a:rPr>
              <a:t>мы</a:t>
            </a:r>
            <a:r>
              <a:rPr lang="iw-IL" dirty="0">
                <a:solidFill>
                  <a:schemeClr val="dk1"/>
                </a:solidFill>
              </a:rPr>
              <a:t> </a:t>
            </a:r>
            <a:r>
              <a:rPr lang="iw-IL" dirty="0" err="1">
                <a:solidFill>
                  <a:schemeClr val="dk1"/>
                </a:solidFill>
              </a:rPr>
              <a:t>жаждем</a:t>
            </a:r>
            <a:r>
              <a:rPr lang="iw-IL" dirty="0">
                <a:solidFill>
                  <a:schemeClr val="dk1"/>
                </a:solidFill>
              </a:rPr>
              <a:t> </a:t>
            </a:r>
            <a:r>
              <a:rPr lang="iw-IL" dirty="0" err="1">
                <a:solidFill>
                  <a:schemeClr val="dk1"/>
                </a:solidFill>
              </a:rPr>
              <a:t>определенных</a:t>
            </a:r>
            <a:r>
              <a:rPr lang="iw-IL" dirty="0">
                <a:solidFill>
                  <a:schemeClr val="dk1"/>
                </a:solidFill>
              </a:rPr>
              <a:t> </a:t>
            </a:r>
            <a:r>
              <a:rPr lang="iw-IL" dirty="0" err="1">
                <a:solidFill>
                  <a:schemeClr val="dk1"/>
                </a:solidFill>
              </a:rPr>
              <a:t>впечатлений</a:t>
            </a:r>
            <a:r>
              <a:rPr lang="iw-IL" dirty="0">
                <a:solidFill>
                  <a:schemeClr val="dk1"/>
                </a:solidFill>
              </a:rPr>
              <a:t> </a:t>
            </a:r>
            <a:r>
              <a:rPr lang="iw-IL" dirty="0" err="1">
                <a:solidFill>
                  <a:schemeClr val="dk1"/>
                </a:solidFill>
              </a:rPr>
              <a:t>или</a:t>
            </a:r>
            <a:r>
              <a:rPr lang="iw-IL" dirty="0">
                <a:solidFill>
                  <a:schemeClr val="dk1"/>
                </a:solidFill>
              </a:rPr>
              <a:t> </a:t>
            </a:r>
            <a:r>
              <a:rPr lang="iw-IL" dirty="0" err="1">
                <a:solidFill>
                  <a:schemeClr val="dk1"/>
                </a:solidFill>
              </a:rPr>
              <a:t>испытываем</a:t>
            </a:r>
            <a:r>
              <a:rPr lang="iw-IL" dirty="0">
                <a:solidFill>
                  <a:schemeClr val="dk1"/>
                </a:solidFill>
              </a:rPr>
              <a:t> </a:t>
            </a:r>
            <a:r>
              <a:rPr lang="iw-IL" dirty="0" err="1">
                <a:solidFill>
                  <a:schemeClr val="dk1"/>
                </a:solidFill>
              </a:rPr>
              <a:t>ностальгию</a:t>
            </a:r>
            <a:r>
              <a:rPr lang="iw-IL" dirty="0">
                <a:solidFill>
                  <a:schemeClr val="dk1"/>
                </a:solidFill>
              </a:rPr>
              <a:t> </a:t>
            </a:r>
            <a:r>
              <a:rPr lang="iw-IL" dirty="0" err="1">
                <a:solidFill>
                  <a:schemeClr val="dk1"/>
                </a:solidFill>
              </a:rPr>
              <a:t>по</a:t>
            </a:r>
            <a:r>
              <a:rPr lang="iw-IL" dirty="0">
                <a:solidFill>
                  <a:schemeClr val="dk1"/>
                </a:solidFill>
              </a:rPr>
              <a:t> </a:t>
            </a:r>
            <a:r>
              <a:rPr lang="iw-IL" dirty="0" err="1">
                <a:solidFill>
                  <a:schemeClr val="dk1"/>
                </a:solidFill>
              </a:rPr>
              <a:t>вещам</a:t>
            </a:r>
            <a:r>
              <a:rPr lang="iw-IL" dirty="0">
                <a:solidFill>
                  <a:schemeClr val="dk1"/>
                </a:solidFill>
              </a:rPr>
              <a:t>, </a:t>
            </a:r>
            <a:r>
              <a:rPr lang="iw-IL" dirty="0" err="1">
                <a:solidFill>
                  <a:schemeClr val="dk1"/>
                </a:solidFill>
              </a:rPr>
              <a:t>которые</a:t>
            </a:r>
            <a:r>
              <a:rPr lang="iw-IL" dirty="0">
                <a:solidFill>
                  <a:schemeClr val="dk1"/>
                </a:solidFill>
              </a:rPr>
              <a:t> </a:t>
            </a:r>
            <a:r>
              <a:rPr lang="iw-IL" dirty="0" err="1">
                <a:solidFill>
                  <a:schemeClr val="dk1"/>
                </a:solidFill>
              </a:rPr>
              <a:t>находятся</a:t>
            </a:r>
            <a:r>
              <a:rPr lang="iw-IL" dirty="0">
                <a:solidFill>
                  <a:schemeClr val="dk1"/>
                </a:solidFill>
              </a:rPr>
              <a:t> </a:t>
            </a:r>
            <a:r>
              <a:rPr lang="iw-IL" dirty="0" err="1">
                <a:solidFill>
                  <a:schemeClr val="dk1"/>
                </a:solidFill>
              </a:rPr>
              <a:t>вне</a:t>
            </a:r>
            <a:r>
              <a:rPr lang="iw-IL" dirty="0">
                <a:solidFill>
                  <a:schemeClr val="dk1"/>
                </a:solidFill>
              </a:rPr>
              <a:t> </a:t>
            </a:r>
            <a:r>
              <a:rPr lang="iw-IL" dirty="0" err="1">
                <a:solidFill>
                  <a:schemeClr val="dk1"/>
                </a:solidFill>
              </a:rPr>
              <a:t>нашей</a:t>
            </a:r>
            <a:r>
              <a:rPr lang="iw-IL" dirty="0">
                <a:solidFill>
                  <a:schemeClr val="dk1"/>
                </a:solidFill>
              </a:rPr>
              <a:t> </a:t>
            </a:r>
            <a:r>
              <a:rPr lang="iw-IL" dirty="0" err="1">
                <a:solidFill>
                  <a:schemeClr val="dk1"/>
                </a:solidFill>
              </a:rPr>
              <a:t>досягаемости</a:t>
            </a:r>
            <a:r>
              <a:rPr lang="iw-IL" dirty="0">
                <a:solidFill>
                  <a:schemeClr val="dk1"/>
                </a:solidFill>
              </a:rPr>
              <a:t>. </a:t>
            </a:r>
            <a:r>
              <a:rPr lang="iw-IL" dirty="0" err="1">
                <a:solidFill>
                  <a:schemeClr val="dk1"/>
                </a:solidFill>
              </a:rPr>
              <a:t>Должны</a:t>
            </a:r>
            <a:r>
              <a:rPr lang="iw-IL" dirty="0">
                <a:solidFill>
                  <a:schemeClr val="dk1"/>
                </a:solidFill>
              </a:rPr>
              <a:t> </a:t>
            </a:r>
            <a:r>
              <a:rPr lang="iw-IL" dirty="0" err="1">
                <a:solidFill>
                  <a:schemeClr val="dk1"/>
                </a:solidFill>
              </a:rPr>
              <a:t>ли</a:t>
            </a:r>
            <a:r>
              <a:rPr lang="iw-IL" dirty="0">
                <a:solidFill>
                  <a:schemeClr val="dk1"/>
                </a:solidFill>
              </a:rPr>
              <a:t> </a:t>
            </a:r>
            <a:r>
              <a:rPr lang="iw-IL" dirty="0" err="1">
                <a:solidFill>
                  <a:schemeClr val="dk1"/>
                </a:solidFill>
              </a:rPr>
              <a:t>мы</a:t>
            </a:r>
            <a:r>
              <a:rPr lang="iw-IL" dirty="0">
                <a:solidFill>
                  <a:schemeClr val="dk1"/>
                </a:solidFill>
              </a:rPr>
              <a:t> </a:t>
            </a:r>
            <a:r>
              <a:rPr lang="iw-IL" dirty="0" err="1">
                <a:solidFill>
                  <a:schemeClr val="dk1"/>
                </a:solidFill>
              </a:rPr>
              <a:t>отринуть</a:t>
            </a:r>
            <a:r>
              <a:rPr lang="iw-IL" dirty="0">
                <a:solidFill>
                  <a:schemeClr val="dk1"/>
                </a:solidFill>
              </a:rPr>
              <a:t> </a:t>
            </a:r>
            <a:r>
              <a:rPr lang="iw-IL" dirty="0" err="1">
                <a:solidFill>
                  <a:schemeClr val="dk1"/>
                </a:solidFill>
              </a:rPr>
              <a:t>эти</a:t>
            </a:r>
            <a:r>
              <a:rPr lang="iw-IL" dirty="0">
                <a:solidFill>
                  <a:schemeClr val="dk1"/>
                </a:solidFill>
              </a:rPr>
              <a:t> </a:t>
            </a:r>
            <a:r>
              <a:rPr lang="iw-IL" dirty="0" err="1">
                <a:solidFill>
                  <a:schemeClr val="dk1"/>
                </a:solidFill>
              </a:rPr>
              <a:t>чувства</a:t>
            </a:r>
            <a:r>
              <a:rPr lang="iw-IL" dirty="0">
                <a:solidFill>
                  <a:schemeClr val="dk1"/>
                </a:solidFill>
              </a:rPr>
              <a:t> </a:t>
            </a:r>
            <a:r>
              <a:rPr lang="iw-IL" dirty="0" err="1">
                <a:solidFill>
                  <a:schemeClr val="dk1"/>
                </a:solidFill>
              </a:rPr>
              <a:t>в</a:t>
            </a:r>
            <a:r>
              <a:rPr lang="iw-IL" dirty="0">
                <a:solidFill>
                  <a:schemeClr val="dk1"/>
                </a:solidFill>
              </a:rPr>
              <a:t> </a:t>
            </a:r>
            <a:r>
              <a:rPr lang="iw-IL" dirty="0" err="1">
                <a:solidFill>
                  <a:schemeClr val="dk1"/>
                </a:solidFill>
              </a:rPr>
              <a:t>сторону</a:t>
            </a:r>
            <a:r>
              <a:rPr lang="iw-IL" dirty="0">
                <a:solidFill>
                  <a:schemeClr val="dk1"/>
                </a:solidFill>
              </a:rPr>
              <a:t>? </a:t>
            </a:r>
            <a:r>
              <a:rPr lang="iw-IL" dirty="0" err="1">
                <a:solidFill>
                  <a:schemeClr val="dk1"/>
                </a:solidFill>
              </a:rPr>
              <a:t>Или</a:t>
            </a:r>
            <a:r>
              <a:rPr lang="iw-IL" dirty="0">
                <a:solidFill>
                  <a:schemeClr val="dk1"/>
                </a:solidFill>
              </a:rPr>
              <a:t> </a:t>
            </a:r>
            <a:r>
              <a:rPr lang="iw-IL" dirty="0" err="1">
                <a:solidFill>
                  <a:schemeClr val="dk1"/>
                </a:solidFill>
              </a:rPr>
              <a:t>они</a:t>
            </a:r>
            <a:r>
              <a:rPr lang="iw-IL" dirty="0">
                <a:solidFill>
                  <a:schemeClr val="dk1"/>
                </a:solidFill>
              </a:rPr>
              <a:t> </a:t>
            </a:r>
            <a:r>
              <a:rPr lang="iw-IL" dirty="0" err="1">
                <a:solidFill>
                  <a:schemeClr val="dk1"/>
                </a:solidFill>
              </a:rPr>
              <a:t>служат</a:t>
            </a:r>
            <a:r>
              <a:rPr lang="iw-IL" dirty="0">
                <a:solidFill>
                  <a:schemeClr val="dk1"/>
                </a:solidFill>
              </a:rPr>
              <a:t> </a:t>
            </a:r>
            <a:r>
              <a:rPr lang="iw-IL" dirty="0" err="1">
                <a:solidFill>
                  <a:schemeClr val="dk1"/>
                </a:solidFill>
              </a:rPr>
              <a:t>какой-то</a:t>
            </a:r>
            <a:r>
              <a:rPr lang="iw-IL" dirty="0">
                <a:solidFill>
                  <a:schemeClr val="dk1"/>
                </a:solidFill>
              </a:rPr>
              <a:t> </a:t>
            </a:r>
            <a:r>
              <a:rPr lang="iw-IL" dirty="0" err="1">
                <a:solidFill>
                  <a:schemeClr val="dk1"/>
                </a:solidFill>
              </a:rPr>
              <a:t>специфической</a:t>
            </a:r>
            <a:r>
              <a:rPr lang="iw-IL" dirty="0">
                <a:solidFill>
                  <a:schemeClr val="dk1"/>
                </a:solidFill>
              </a:rPr>
              <a:t> </a:t>
            </a:r>
            <a:r>
              <a:rPr lang="iw-IL" dirty="0" err="1">
                <a:solidFill>
                  <a:schemeClr val="dk1"/>
                </a:solidFill>
              </a:rPr>
              <a:t>цели</a:t>
            </a:r>
            <a:r>
              <a:rPr lang="iw-IL" dirty="0">
                <a:solidFill>
                  <a:schemeClr val="dk1"/>
                </a:solidFill>
              </a:rPr>
              <a:t>?</a:t>
            </a:r>
            <a:endParaRPr dirty="0">
              <a:solidFill>
                <a:schemeClr val="dk1"/>
              </a:solidFill>
            </a:endParaRPr>
          </a:p>
        </p:txBody>
      </p:sp>
      <p:pic>
        <p:nvPicPr>
          <p:cNvPr id="90" name="Google Shape;90;p1"/>
          <p:cNvPicPr preferRelativeResize="0"/>
          <p:nvPr/>
        </p:nvPicPr>
        <p:blipFill rotWithShape="1">
          <a:blip r:embed="rId4">
            <a:alphaModFix/>
          </a:blip>
          <a:srcRect/>
          <a:stretch/>
        </p:blipFill>
        <p:spPr>
          <a:xfrm>
            <a:off x="727258" y="671121"/>
            <a:ext cx="5104110" cy="2777022"/>
          </a:xfrm>
          <a:prstGeom prst="rect">
            <a:avLst/>
          </a:prstGeom>
          <a:noFill/>
          <a:ln>
            <a:noFill/>
          </a:ln>
        </p:spPr>
      </p:pic>
      <p:grpSp>
        <p:nvGrpSpPr>
          <p:cNvPr id="9" name="קבוצה 8">
            <a:extLst>
              <a:ext uri="{FF2B5EF4-FFF2-40B4-BE49-F238E27FC236}">
                <a16:creationId xmlns:a16="http://schemas.microsoft.com/office/drawing/2014/main" id="{51E5CFE0-8884-384B-9E5E-5AE1E5BD6DA1}"/>
              </a:ext>
            </a:extLst>
          </p:cNvPr>
          <p:cNvGrpSpPr/>
          <p:nvPr/>
        </p:nvGrpSpPr>
        <p:grpSpPr>
          <a:xfrm>
            <a:off x="6225436" y="1853852"/>
            <a:ext cx="6534856" cy="5458754"/>
            <a:chOff x="6723019" y="2352675"/>
            <a:chExt cx="5999696" cy="4913200"/>
          </a:xfrm>
        </p:grpSpPr>
        <p:grpSp>
          <p:nvGrpSpPr>
            <p:cNvPr id="10" name="קבוצה 9">
              <a:extLst>
                <a:ext uri="{FF2B5EF4-FFF2-40B4-BE49-F238E27FC236}">
                  <a16:creationId xmlns:a16="http://schemas.microsoft.com/office/drawing/2014/main" id="{6E7567D9-3F47-3049-A79D-5A814CA9A875}"/>
                </a:ext>
              </a:extLst>
            </p:cNvPr>
            <p:cNvGrpSpPr/>
            <p:nvPr/>
          </p:nvGrpSpPr>
          <p:grpSpPr>
            <a:xfrm>
              <a:off x="6723019" y="2352675"/>
              <a:ext cx="5999696" cy="4913200"/>
              <a:chOff x="6723019" y="2352675"/>
              <a:chExt cx="5999696" cy="4913200"/>
            </a:xfrm>
          </p:grpSpPr>
          <p:sp>
            <p:nvSpPr>
              <p:cNvPr id="14" name="מלבן 13">
                <a:extLst>
                  <a:ext uri="{FF2B5EF4-FFF2-40B4-BE49-F238E27FC236}">
                    <a16:creationId xmlns:a16="http://schemas.microsoft.com/office/drawing/2014/main" id="{29594348-54A1-8B4C-BF08-673572F68BA2}"/>
                  </a:ext>
                </a:extLst>
              </p:cNvPr>
              <p:cNvSpPr/>
              <p:nvPr/>
            </p:nvSpPr>
            <p:spPr>
              <a:xfrm>
                <a:off x="6858000" y="2352675"/>
                <a:ext cx="5334000" cy="4505325"/>
              </a:xfrm>
              <a:prstGeom prst="rect">
                <a:avLst/>
              </a:prstGeom>
              <a:solidFill>
                <a:srgbClr val="E0F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15" name="קבוצה 14">
                <a:extLst>
                  <a:ext uri="{FF2B5EF4-FFF2-40B4-BE49-F238E27FC236}">
                    <a16:creationId xmlns:a16="http://schemas.microsoft.com/office/drawing/2014/main" id="{5BC7BD19-D203-1C4C-9241-95C898AAAD58}"/>
                  </a:ext>
                </a:extLst>
              </p:cNvPr>
              <p:cNvGrpSpPr/>
              <p:nvPr/>
            </p:nvGrpSpPr>
            <p:grpSpPr>
              <a:xfrm>
                <a:off x="6723019" y="4006425"/>
                <a:ext cx="5999696" cy="3259450"/>
                <a:chOff x="6723019" y="4006425"/>
                <a:chExt cx="5999696" cy="3259450"/>
              </a:xfrm>
            </p:grpSpPr>
            <p:sp>
              <p:nvSpPr>
                <p:cNvPr id="16" name="מלבן 15">
                  <a:extLst>
                    <a:ext uri="{FF2B5EF4-FFF2-40B4-BE49-F238E27FC236}">
                      <a16:creationId xmlns:a16="http://schemas.microsoft.com/office/drawing/2014/main" id="{6E4EF826-36D3-624D-BCF5-B2EBCE2332C4}"/>
                    </a:ext>
                  </a:extLst>
                </p:cNvPr>
                <p:cNvSpPr/>
                <p:nvPr/>
              </p:nvSpPr>
              <p:spPr>
                <a:xfrm rot="18894284">
                  <a:off x="9465767" y="4008928"/>
                  <a:ext cx="3235485" cy="3278410"/>
                </a:xfrm>
                <a:prstGeom prst="rect">
                  <a:avLst/>
                </a:prstGeom>
                <a:solidFill>
                  <a:schemeClr val="bg1"/>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7" name="תמונה 16" descr="תמונה שמכילה טקסט, גופן, צילום מסך, גרפיקה">
                  <a:extLst>
                    <a:ext uri="{FF2B5EF4-FFF2-40B4-BE49-F238E27FC236}">
                      <a16:creationId xmlns:a16="http://schemas.microsoft.com/office/drawing/2014/main" id="{08956962-32A9-6649-9EDD-CAD72C2DA5B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23019" y="4006425"/>
                  <a:ext cx="5157562" cy="1833016"/>
                </a:xfrm>
                <a:prstGeom prst="rect">
                  <a:avLst/>
                </a:prstGeom>
              </p:spPr>
            </p:pic>
          </p:grpSp>
        </p:grpSp>
        <p:grpSp>
          <p:nvGrpSpPr>
            <p:cNvPr id="11" name="Google Shape;90;p1">
              <a:extLst>
                <a:ext uri="{FF2B5EF4-FFF2-40B4-BE49-F238E27FC236}">
                  <a16:creationId xmlns:a16="http://schemas.microsoft.com/office/drawing/2014/main" id="{33B84E2A-7909-5449-9CFC-B708B5CA8E64}"/>
                </a:ext>
              </a:extLst>
            </p:cNvPr>
            <p:cNvGrpSpPr/>
            <p:nvPr/>
          </p:nvGrpSpPr>
          <p:grpSpPr>
            <a:xfrm>
              <a:off x="9703517" y="5794659"/>
              <a:ext cx="1762795" cy="486015"/>
              <a:chOff x="9646231" y="5640682"/>
              <a:chExt cx="1762795" cy="486015"/>
            </a:xfrm>
          </p:grpSpPr>
          <p:sp>
            <p:nvSpPr>
              <p:cNvPr id="12" name="Google Shape;91;p1">
                <a:extLst>
                  <a:ext uri="{FF2B5EF4-FFF2-40B4-BE49-F238E27FC236}">
                    <a16:creationId xmlns:a16="http://schemas.microsoft.com/office/drawing/2014/main" id="{F7FF468E-1306-5C47-B2D0-AD335CB96C5D}"/>
                  </a:ext>
                </a:extLst>
              </p:cNvPr>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Font typeface="Arial"/>
                  <a:buNone/>
                </a:pPr>
                <a:endParaRPr sz="1600" b="0" i="0" u="none" strike="noStrike" cap="none" dirty="0">
                  <a:solidFill>
                    <a:schemeClr val="lt1"/>
                  </a:solidFill>
                  <a:latin typeface="Calibri"/>
                  <a:ea typeface="Calibri"/>
                  <a:cs typeface="Calibri"/>
                  <a:sym typeface="Calibri"/>
                </a:endParaRPr>
              </a:p>
            </p:txBody>
          </p:sp>
          <p:sp>
            <p:nvSpPr>
              <p:cNvPr id="13" name="Google Shape;92;p1">
                <a:extLst>
                  <a:ext uri="{FF2B5EF4-FFF2-40B4-BE49-F238E27FC236}">
                    <a16:creationId xmlns:a16="http://schemas.microsoft.com/office/drawing/2014/main" id="{243572A1-386E-2542-A825-47B91CA89674}"/>
                  </a:ext>
                </a:extLst>
              </p:cNvPr>
              <p:cNvSpPr txBox="1"/>
              <p:nvPr/>
            </p:nvSpPr>
            <p:spPr>
              <a:xfrm>
                <a:off x="9646231" y="5729800"/>
                <a:ext cx="1762795" cy="280195"/>
              </a:xfrm>
              <a:prstGeom prst="rect">
                <a:avLst/>
              </a:prstGeom>
              <a:noFill/>
              <a:ln>
                <a:noFill/>
              </a:ln>
            </p:spPr>
            <p:txBody>
              <a:bodyPr spcFirstLastPara="1" wrap="square" lIns="91425" tIns="45700" rIns="91425" bIns="45700" anchor="t" anchorCtr="0">
                <a:spAutoFit/>
              </a:bodyPr>
              <a:lstStyle/>
              <a:p>
                <a:pPr marR="0" lvl="0" algn="ctr" rtl="1">
                  <a:lnSpc>
                    <a:spcPct val="100000"/>
                  </a:lnSpc>
                  <a:spcBef>
                    <a:spcPts val="0"/>
                  </a:spcBef>
                  <a:spcAft>
                    <a:spcPts val="0"/>
                  </a:spcAft>
                  <a:buClr>
                    <a:srgbClr val="000000"/>
                  </a:buClr>
                  <a:buFont typeface="Arial"/>
                </a:pPr>
                <a:r>
                  <a:rPr lang="ru-RU" dirty="0" err="1">
                    <a:solidFill>
                      <a:schemeClr val="lt1"/>
                    </a:solidFill>
                  </a:rPr>
                  <a:t>Матот</a:t>
                </a:r>
                <a:r>
                  <a:rPr lang="ru-RU" dirty="0">
                    <a:solidFill>
                      <a:schemeClr val="lt1"/>
                    </a:solidFill>
                  </a:rPr>
                  <a:t> - </a:t>
                </a:r>
                <a:r>
                  <a:rPr lang="ru-RU" dirty="0" err="1">
                    <a:solidFill>
                      <a:schemeClr val="lt1"/>
                    </a:solidFill>
                  </a:rPr>
                  <a:t>Масэй</a:t>
                </a:r>
                <a:endParaRPr lang="ru-RU" dirty="0">
                  <a:solidFill>
                    <a:schemeClr val="lt1"/>
                  </a:solidFill>
                </a:endParaRPr>
              </a:p>
            </p:txBody>
          </p:sp>
        </p:grpSp>
      </p:grpSp>
      <p:sp>
        <p:nvSpPr>
          <p:cNvPr id="2" name="מציין מיקום של מספר שקופית 1">
            <a:extLst>
              <a:ext uri="{FF2B5EF4-FFF2-40B4-BE49-F238E27FC236}">
                <a16:creationId xmlns:a16="http://schemas.microsoft.com/office/drawing/2014/main" id="{4BDEA7A3-F1CC-3145-9D6A-D8C7B88E57E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w-IL" smtClean="0"/>
              <a:t>1</a:t>
            </a:fld>
            <a:endParaRPr lang="iw-IL"/>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Google Shape;95;p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6" name="Google Shape;96;p2"/>
          <p:cNvSpPr txBox="1"/>
          <p:nvPr/>
        </p:nvSpPr>
        <p:spPr>
          <a:xfrm>
            <a:off x="744603" y="2223650"/>
            <a:ext cx="7104000" cy="411246"/>
          </a:xfrm>
          <a:prstGeom prst="rect">
            <a:avLst/>
          </a:prstGeom>
          <a:noFill/>
          <a:ln>
            <a:noFill/>
          </a:ln>
        </p:spPr>
        <p:txBody>
          <a:bodyPr spcFirstLastPara="1" wrap="square" lIns="0" tIns="17125" rIns="0" bIns="0" anchor="t" anchorCtr="0">
            <a:spAutoFit/>
          </a:bodyPr>
          <a:lstStyle/>
          <a:p>
            <a:pPr marL="12700" lvl="0" indent="0">
              <a:lnSpc>
                <a:spcPct val="80000"/>
              </a:lnSpc>
              <a:buSzPts val="3200"/>
              <a:buFont typeface="Arial"/>
              <a:buNone/>
            </a:pPr>
            <a:r>
              <a:rPr lang="iw-IL" sz="3200" b="1" kern="1200" dirty="0" err="1">
                <a:solidFill>
                  <a:srgbClr val="1B969B"/>
                </a:solidFill>
                <a:latin typeface="Arial Black" panose="020B0A04020102020204" pitchFamily="34" charset="0"/>
              </a:rPr>
              <a:t>A</a:t>
            </a:r>
            <a:r>
              <a:rPr lang="iw-IL" sz="3200" b="1" kern="1200" dirty="0">
                <a:solidFill>
                  <a:srgbClr val="1B969B"/>
                </a:solidFill>
                <a:latin typeface="Arial Black" panose="020B0A04020102020204" pitchFamily="34" charset="0"/>
              </a:rPr>
              <a:t>. </a:t>
            </a:r>
            <a:r>
              <a:rPr lang="iw-IL" sz="3200" b="1" kern="1200" dirty="0" err="1">
                <a:solidFill>
                  <a:srgbClr val="1B969B"/>
                </a:solidFill>
                <a:latin typeface="Arial Black" panose="020B0A04020102020204" pitchFamily="34" charset="0"/>
              </a:rPr>
              <a:t>Загадочное</a:t>
            </a:r>
            <a:r>
              <a:rPr lang="iw-IL" sz="3200" b="1" kern="1200" dirty="0">
                <a:solidFill>
                  <a:srgbClr val="1B969B"/>
                </a:solidFill>
                <a:latin typeface="Arial Black" panose="020B0A04020102020204" pitchFamily="34" charset="0"/>
              </a:rPr>
              <a:t> </a:t>
            </a:r>
            <a:r>
              <a:rPr lang="iw-IL" sz="3200" b="1" kern="1200" dirty="0" err="1">
                <a:solidFill>
                  <a:srgbClr val="1B969B"/>
                </a:solidFill>
                <a:latin typeface="Arial Black" panose="020B0A04020102020204" pitchFamily="34" charset="0"/>
              </a:rPr>
              <a:t>название</a:t>
            </a:r>
            <a:endParaRPr sz="3200" b="1" kern="1200" dirty="0">
              <a:solidFill>
                <a:srgbClr val="1B969B"/>
              </a:solidFill>
              <a:latin typeface="Arial Black" panose="020B0A04020102020204" pitchFamily="34" charset="0"/>
            </a:endParaRPr>
          </a:p>
        </p:txBody>
      </p:sp>
      <p:sp>
        <p:nvSpPr>
          <p:cNvPr id="97" name="Google Shape;97;p2"/>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b="0" i="0" u="none" strike="noStrike" cap="none">
              <a:solidFill>
                <a:schemeClr val="lt1"/>
              </a:solidFill>
              <a:latin typeface="Calibri"/>
              <a:ea typeface="Calibri"/>
              <a:cs typeface="Calibri"/>
              <a:sym typeface="Calibri"/>
            </a:endParaRPr>
          </a:p>
        </p:txBody>
      </p:sp>
      <p:sp>
        <p:nvSpPr>
          <p:cNvPr id="98" name="Google Shape;98;p2"/>
          <p:cNvSpPr txBox="1"/>
          <p:nvPr/>
        </p:nvSpPr>
        <p:spPr>
          <a:xfrm>
            <a:off x="9646231" y="5626103"/>
            <a:ext cx="1762795"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iw-IL" sz="1400" b="1" i="0" u="none" strike="noStrike" cap="none">
                <a:solidFill>
                  <a:schemeClr val="lt1"/>
                </a:solidFill>
                <a:latin typeface="Arial"/>
                <a:ea typeface="Arial"/>
                <a:cs typeface="Arial"/>
                <a:sym typeface="Arial"/>
              </a:rPr>
              <a:t>Rosh Chodesh Menachem Av</a:t>
            </a:r>
            <a:endParaRPr sz="1400" b="1" i="0" u="none" strike="noStrike" cap="none">
              <a:solidFill>
                <a:schemeClr val="lt1"/>
              </a:solidFill>
              <a:latin typeface="Arial"/>
              <a:ea typeface="Arial"/>
              <a:cs typeface="Arial"/>
              <a:sym typeface="Arial"/>
            </a:endParaRPr>
          </a:p>
        </p:txBody>
      </p:sp>
      <p:pic>
        <p:nvPicPr>
          <p:cNvPr id="99" name="Google Shape;99;p2"/>
          <p:cNvPicPr preferRelativeResize="0"/>
          <p:nvPr/>
        </p:nvPicPr>
        <p:blipFill rotWithShape="1">
          <a:blip r:embed="rId4">
            <a:alphaModFix/>
          </a:blip>
          <a:srcRect/>
          <a:stretch/>
        </p:blipFill>
        <p:spPr>
          <a:xfrm>
            <a:off x="744592" y="3282283"/>
            <a:ext cx="5195942" cy="2800054"/>
          </a:xfrm>
          <a:prstGeom prst="rect">
            <a:avLst/>
          </a:prstGeom>
          <a:noFill/>
          <a:ln>
            <a:noFill/>
          </a:ln>
        </p:spPr>
      </p:pic>
      <p:grpSp>
        <p:nvGrpSpPr>
          <p:cNvPr id="7" name="קבוצה 6">
            <a:extLst>
              <a:ext uri="{FF2B5EF4-FFF2-40B4-BE49-F238E27FC236}">
                <a16:creationId xmlns:a16="http://schemas.microsoft.com/office/drawing/2014/main" id="{17CC5C6D-2EE0-2F4B-B32F-41626654EF35}"/>
              </a:ext>
            </a:extLst>
          </p:cNvPr>
          <p:cNvGrpSpPr/>
          <p:nvPr/>
        </p:nvGrpSpPr>
        <p:grpSpPr>
          <a:xfrm>
            <a:off x="6985000" y="2223650"/>
            <a:ext cx="5775292" cy="5088956"/>
            <a:chOff x="6723019" y="2352675"/>
            <a:chExt cx="5999696" cy="4913200"/>
          </a:xfrm>
        </p:grpSpPr>
        <p:grpSp>
          <p:nvGrpSpPr>
            <p:cNvPr id="8" name="קבוצה 7">
              <a:extLst>
                <a:ext uri="{FF2B5EF4-FFF2-40B4-BE49-F238E27FC236}">
                  <a16:creationId xmlns:a16="http://schemas.microsoft.com/office/drawing/2014/main" id="{1111229D-5821-9C4A-98CA-90D95206E731}"/>
                </a:ext>
              </a:extLst>
            </p:cNvPr>
            <p:cNvGrpSpPr/>
            <p:nvPr/>
          </p:nvGrpSpPr>
          <p:grpSpPr>
            <a:xfrm>
              <a:off x="6723019" y="2352675"/>
              <a:ext cx="5999696" cy="4913200"/>
              <a:chOff x="6723019" y="2352675"/>
              <a:chExt cx="5999696" cy="4913200"/>
            </a:xfrm>
          </p:grpSpPr>
          <p:sp>
            <p:nvSpPr>
              <p:cNvPr id="12" name="מלבן 11">
                <a:extLst>
                  <a:ext uri="{FF2B5EF4-FFF2-40B4-BE49-F238E27FC236}">
                    <a16:creationId xmlns:a16="http://schemas.microsoft.com/office/drawing/2014/main" id="{C3CC78C7-6101-B141-B957-2396C91C9D61}"/>
                  </a:ext>
                </a:extLst>
              </p:cNvPr>
              <p:cNvSpPr/>
              <p:nvPr/>
            </p:nvSpPr>
            <p:spPr>
              <a:xfrm>
                <a:off x="6858000" y="2352675"/>
                <a:ext cx="5334000" cy="4505325"/>
              </a:xfrm>
              <a:prstGeom prst="rect">
                <a:avLst/>
              </a:prstGeom>
              <a:solidFill>
                <a:srgbClr val="E0F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13" name="קבוצה 12">
                <a:extLst>
                  <a:ext uri="{FF2B5EF4-FFF2-40B4-BE49-F238E27FC236}">
                    <a16:creationId xmlns:a16="http://schemas.microsoft.com/office/drawing/2014/main" id="{A5BC52DF-21D8-6641-9010-BCE2C09024A9}"/>
                  </a:ext>
                </a:extLst>
              </p:cNvPr>
              <p:cNvGrpSpPr/>
              <p:nvPr/>
            </p:nvGrpSpPr>
            <p:grpSpPr>
              <a:xfrm>
                <a:off x="6723019" y="4006425"/>
                <a:ext cx="5999696" cy="3259450"/>
                <a:chOff x="6723019" y="4006425"/>
                <a:chExt cx="5999696" cy="3259450"/>
              </a:xfrm>
            </p:grpSpPr>
            <p:sp>
              <p:nvSpPr>
                <p:cNvPr id="14" name="מלבן 13">
                  <a:extLst>
                    <a:ext uri="{FF2B5EF4-FFF2-40B4-BE49-F238E27FC236}">
                      <a16:creationId xmlns:a16="http://schemas.microsoft.com/office/drawing/2014/main" id="{AE303C0C-9FCD-4944-9D9A-EFF605DDF516}"/>
                    </a:ext>
                  </a:extLst>
                </p:cNvPr>
                <p:cNvSpPr/>
                <p:nvPr/>
              </p:nvSpPr>
              <p:spPr>
                <a:xfrm rot="18894284">
                  <a:off x="9465767" y="4008928"/>
                  <a:ext cx="3235485" cy="3278410"/>
                </a:xfrm>
                <a:prstGeom prst="rect">
                  <a:avLst/>
                </a:prstGeom>
                <a:solidFill>
                  <a:schemeClr val="bg1"/>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5" name="תמונה 14" descr="תמונה שמכילה טקסט, גופן, צילום מסך, גרפיקה">
                  <a:extLst>
                    <a:ext uri="{FF2B5EF4-FFF2-40B4-BE49-F238E27FC236}">
                      <a16:creationId xmlns:a16="http://schemas.microsoft.com/office/drawing/2014/main" id="{952A37FE-21C4-F24A-876D-D613F6AF4A1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23019" y="4006425"/>
                  <a:ext cx="5157562" cy="1833016"/>
                </a:xfrm>
                <a:prstGeom prst="rect">
                  <a:avLst/>
                </a:prstGeom>
              </p:spPr>
            </p:pic>
          </p:grpSp>
        </p:grpSp>
        <p:grpSp>
          <p:nvGrpSpPr>
            <p:cNvPr id="9" name="Google Shape;90;p1">
              <a:extLst>
                <a:ext uri="{FF2B5EF4-FFF2-40B4-BE49-F238E27FC236}">
                  <a16:creationId xmlns:a16="http://schemas.microsoft.com/office/drawing/2014/main" id="{A0F454C2-59B0-934F-BC04-DD90634C06D2}"/>
                </a:ext>
              </a:extLst>
            </p:cNvPr>
            <p:cNvGrpSpPr/>
            <p:nvPr/>
          </p:nvGrpSpPr>
          <p:grpSpPr>
            <a:xfrm>
              <a:off x="9703517" y="5794659"/>
              <a:ext cx="1762795" cy="486015"/>
              <a:chOff x="9646231" y="5640682"/>
              <a:chExt cx="1762795" cy="486015"/>
            </a:xfrm>
          </p:grpSpPr>
          <p:sp>
            <p:nvSpPr>
              <p:cNvPr id="10" name="Google Shape;91;p1">
                <a:extLst>
                  <a:ext uri="{FF2B5EF4-FFF2-40B4-BE49-F238E27FC236}">
                    <a16:creationId xmlns:a16="http://schemas.microsoft.com/office/drawing/2014/main" id="{CFFEB2C2-34FA-0E46-BA13-37865D5AFF4B}"/>
                  </a:ext>
                </a:extLst>
              </p:cNvPr>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Font typeface="Arial"/>
                  <a:buNone/>
                </a:pPr>
                <a:endParaRPr sz="1600" b="0" i="0" u="none" strike="noStrike" cap="none" dirty="0">
                  <a:solidFill>
                    <a:schemeClr val="lt1"/>
                  </a:solidFill>
                  <a:latin typeface="Calibri"/>
                  <a:ea typeface="Calibri"/>
                  <a:cs typeface="Calibri"/>
                  <a:sym typeface="Calibri"/>
                </a:endParaRPr>
              </a:p>
            </p:txBody>
          </p:sp>
          <p:sp>
            <p:nvSpPr>
              <p:cNvPr id="11" name="Google Shape;92;p1">
                <a:extLst>
                  <a:ext uri="{FF2B5EF4-FFF2-40B4-BE49-F238E27FC236}">
                    <a16:creationId xmlns:a16="http://schemas.microsoft.com/office/drawing/2014/main" id="{E5768BAE-4E9F-854F-A501-C029732624E3}"/>
                  </a:ext>
                </a:extLst>
              </p:cNvPr>
              <p:cNvSpPr txBox="1"/>
              <p:nvPr/>
            </p:nvSpPr>
            <p:spPr>
              <a:xfrm>
                <a:off x="9646231" y="5729800"/>
                <a:ext cx="1762795" cy="280195"/>
              </a:xfrm>
              <a:prstGeom prst="rect">
                <a:avLst/>
              </a:prstGeom>
              <a:noFill/>
              <a:ln>
                <a:noFill/>
              </a:ln>
            </p:spPr>
            <p:txBody>
              <a:bodyPr spcFirstLastPara="1" wrap="square" lIns="91425" tIns="45700" rIns="91425" bIns="45700" anchor="t" anchorCtr="0">
                <a:spAutoFit/>
              </a:bodyPr>
              <a:lstStyle/>
              <a:p>
                <a:pPr marR="0" lvl="0" algn="ctr" rtl="1">
                  <a:lnSpc>
                    <a:spcPct val="100000"/>
                  </a:lnSpc>
                  <a:spcBef>
                    <a:spcPts val="0"/>
                  </a:spcBef>
                  <a:spcAft>
                    <a:spcPts val="0"/>
                  </a:spcAft>
                  <a:buClr>
                    <a:srgbClr val="000000"/>
                  </a:buClr>
                  <a:buFont typeface="Arial"/>
                </a:pPr>
                <a:r>
                  <a:rPr lang="ru-RU" dirty="0" err="1">
                    <a:solidFill>
                      <a:schemeClr val="lt1"/>
                    </a:solidFill>
                  </a:rPr>
                  <a:t>Матот</a:t>
                </a:r>
                <a:r>
                  <a:rPr lang="ru-RU" dirty="0">
                    <a:solidFill>
                      <a:schemeClr val="lt1"/>
                    </a:solidFill>
                  </a:rPr>
                  <a:t> - </a:t>
                </a:r>
                <a:r>
                  <a:rPr lang="ru-RU" dirty="0" err="1">
                    <a:solidFill>
                      <a:schemeClr val="lt1"/>
                    </a:solidFill>
                  </a:rPr>
                  <a:t>Масэй</a:t>
                </a:r>
                <a:endParaRPr lang="ru-RU" dirty="0">
                  <a:solidFill>
                    <a:schemeClr val="lt1"/>
                  </a:solidFill>
                </a:endParaRPr>
              </a:p>
            </p:txBody>
          </p:sp>
        </p:grpSp>
      </p:grpSp>
      <p:sp>
        <p:nvSpPr>
          <p:cNvPr id="2" name="מציין מיקום של מספר שקופית 1">
            <a:extLst>
              <a:ext uri="{FF2B5EF4-FFF2-40B4-BE49-F238E27FC236}">
                <a16:creationId xmlns:a16="http://schemas.microsoft.com/office/drawing/2014/main" id="{0CDBC1AD-E99D-1748-B8D6-0E9560E0FBF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w-IL" smtClean="0"/>
              <a:t>2</a:t>
            </a:fld>
            <a:endParaRPr lang="iw-IL"/>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05" name="Google Shape;105;p3"/>
          <p:cNvSpPr txBox="1"/>
          <p:nvPr/>
        </p:nvSpPr>
        <p:spPr>
          <a:xfrm>
            <a:off x="2450350" y="986451"/>
            <a:ext cx="4425696" cy="6158219"/>
          </a:xfrm>
          <a:prstGeom prst="rect">
            <a:avLst/>
          </a:prstGeom>
          <a:noFill/>
          <a:ln>
            <a:noFill/>
          </a:ln>
        </p:spPr>
        <p:txBody>
          <a:bodyPr spcFirstLastPara="1" wrap="square" lIns="0" tIns="11425" rIns="0" bIns="0" anchor="t" anchorCtr="0">
            <a:spAutoFit/>
          </a:bodyPr>
          <a:lstStyle/>
          <a:p>
            <a:pPr marL="12700" marR="6350" lvl="0" indent="0">
              <a:buSzPts val="1800"/>
              <a:buFont typeface="Arial"/>
              <a:buNone/>
            </a:pPr>
            <a:r>
              <a:rPr lang="iw-IL" sz="1800" dirty="0" err="1">
                <a:solidFill>
                  <a:srgbClr val="19969B"/>
                </a:solidFill>
              </a:rPr>
              <a:t>Рамбам</a:t>
            </a:r>
            <a:r>
              <a:rPr lang="iw-IL" sz="1800" dirty="0">
                <a:solidFill>
                  <a:srgbClr val="19969B"/>
                </a:solidFill>
              </a:rPr>
              <a:t>: </a:t>
            </a:r>
            <a:r>
              <a:rPr lang="iw-IL" sz="1800" dirty="0" err="1">
                <a:solidFill>
                  <a:srgbClr val="19969B"/>
                </a:solidFill>
              </a:rPr>
              <a:t>Мишне</a:t>
            </a:r>
            <a:r>
              <a:rPr lang="iw-IL" sz="1800" dirty="0">
                <a:solidFill>
                  <a:srgbClr val="19969B"/>
                </a:solidFill>
              </a:rPr>
              <a:t> </a:t>
            </a:r>
            <a:r>
              <a:rPr lang="iw-IL" sz="1800" dirty="0" err="1">
                <a:solidFill>
                  <a:srgbClr val="19969B"/>
                </a:solidFill>
              </a:rPr>
              <a:t>Тора</a:t>
            </a:r>
            <a:r>
              <a:rPr lang="iw-IL" sz="1800" dirty="0">
                <a:solidFill>
                  <a:srgbClr val="19969B"/>
                </a:solidFill>
              </a:rPr>
              <a:t>, </a:t>
            </a:r>
            <a:r>
              <a:rPr lang="iw-IL" sz="1800" dirty="0" err="1">
                <a:solidFill>
                  <a:srgbClr val="19969B"/>
                </a:solidFill>
              </a:rPr>
              <a:t>Законы</a:t>
            </a:r>
            <a:r>
              <a:rPr lang="iw-IL" sz="1800" dirty="0">
                <a:solidFill>
                  <a:srgbClr val="19969B"/>
                </a:solidFill>
              </a:rPr>
              <a:t> </a:t>
            </a:r>
            <a:r>
              <a:rPr lang="iw-IL" sz="1800" dirty="0" err="1">
                <a:solidFill>
                  <a:srgbClr val="19969B"/>
                </a:solidFill>
              </a:rPr>
              <a:t>постов</a:t>
            </a:r>
            <a:r>
              <a:rPr lang="iw-IL" sz="1800" dirty="0">
                <a:solidFill>
                  <a:srgbClr val="19969B"/>
                </a:solidFill>
              </a:rPr>
              <a:t>, 5:3, 6, 7, 10, </a:t>
            </a:r>
            <a:r>
              <a:rPr lang="ru-RU" sz="1800" dirty="0">
                <a:solidFill>
                  <a:srgbClr val="19969B"/>
                </a:solidFill>
              </a:rPr>
              <a:t> </a:t>
            </a:r>
            <a:r>
              <a:rPr lang="iw-IL" sz="1800" dirty="0">
                <a:solidFill>
                  <a:srgbClr val="19969B"/>
                </a:solidFill>
              </a:rPr>
              <a:t>11</a:t>
            </a:r>
            <a:endParaRPr sz="1800" dirty="0">
              <a:solidFill>
                <a:srgbClr val="19969B"/>
              </a:solidFill>
            </a:endParaRPr>
          </a:p>
          <a:p>
            <a:pPr marL="12700" marR="5080" algn="just">
              <a:lnSpc>
                <a:spcPct val="121500"/>
              </a:lnSpc>
              <a:buSzPts val="2000"/>
            </a:pPr>
            <a:r>
              <a:rPr lang="iw-IL" sz="2100" kern="1200" dirty="0">
                <a:solidFill>
                  <a:schemeClr val="dk1"/>
                </a:solidFill>
                <a:latin typeface="Calibri" panose="020F0502020204030204" pitchFamily="34" charset="0"/>
                <a:cs typeface="Calibri" panose="020F0502020204030204" pitchFamily="34" charset="0"/>
              </a:rPr>
              <a:t>9</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Ава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произошло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пять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событий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было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предрешено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пустыне</a:t>
            </a:r>
            <a:r>
              <a:rPr lang="ru-RU"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что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евреи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войдут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Землю</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Израиля</a:t>
            </a:r>
            <a:r>
              <a:rPr lang="ru-RU"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Первый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Второй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храмы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были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разрушены</a:t>
            </a:r>
            <a:r>
              <a:rPr lang="ru-RU"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был</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захвачен</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большой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город</a:t>
            </a:r>
            <a:r>
              <a:rPr lang="ru-RU"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имя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которому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Бейтар</a:t>
            </a:r>
            <a:r>
              <a:rPr lang="ru-RU"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нем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тысячи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десятки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тысяч</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евреев</a:t>
            </a:r>
            <a:r>
              <a:rPr lang="ru-RU"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был</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них</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великий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правитель</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все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евреи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великие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мудрецы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думали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что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он</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царь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Машиах</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он</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пал</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руки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римлян</a:t>
            </a:r>
            <a:r>
              <a:rPr lang="ru-RU"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все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они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были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убиты</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было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великое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бедствие</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сравнимое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разрушением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Храма</a:t>
            </a:r>
            <a:r>
              <a:rPr lang="iw-IL"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lvl="0" indent="0" algn="just" rtl="0">
              <a:lnSpc>
                <a:spcPct val="121500"/>
              </a:lnSpc>
              <a:spcBef>
                <a:spcPts val="1290"/>
              </a:spcBef>
              <a:spcAft>
                <a:spcPts val="0"/>
              </a:spcAft>
              <a:buNone/>
            </a:pPr>
            <a:endParaRPr sz="1600" dirty="0">
              <a:solidFill>
                <a:srgbClr val="231F20"/>
              </a:solidFill>
            </a:endParaRPr>
          </a:p>
        </p:txBody>
      </p:sp>
      <p:grpSp>
        <p:nvGrpSpPr>
          <p:cNvPr id="106" name="Google Shape;106;p3"/>
          <p:cNvGrpSpPr/>
          <p:nvPr/>
        </p:nvGrpSpPr>
        <p:grpSpPr>
          <a:xfrm>
            <a:off x="2450350" y="194832"/>
            <a:ext cx="4877100" cy="476933"/>
            <a:chOff x="2423055" y="1467204"/>
            <a:chExt cx="4877100" cy="476933"/>
          </a:xfrm>
        </p:grpSpPr>
        <p:sp>
          <p:nvSpPr>
            <p:cNvPr id="107" name="Google Shape;107;p3"/>
            <p:cNvSpPr/>
            <p:nvPr/>
          </p:nvSpPr>
          <p:spPr>
            <a:xfrm rot="10800000" flipH="1">
              <a:off x="2423055" y="189841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08" name="Google Shape;108;p3"/>
            <p:cNvSpPr txBox="1"/>
            <p:nvPr/>
          </p:nvSpPr>
          <p:spPr>
            <a:xfrm>
              <a:off x="2423055" y="1467204"/>
              <a:ext cx="4877100" cy="386624"/>
            </a:xfrm>
            <a:prstGeom prst="rect">
              <a:avLst/>
            </a:prstGeom>
            <a:noFill/>
            <a:ln>
              <a:noFill/>
            </a:ln>
          </p:spPr>
          <p:txBody>
            <a:bodyPr spcFirstLastPara="1" wrap="square" lIns="0" tIns="17125" rIns="0" bIns="0" anchor="ctr" anchorCtr="0">
              <a:spAutoFit/>
            </a:bodyPr>
            <a:lstStyle/>
            <a:p>
              <a:pPr marL="12700">
                <a:buClr>
                  <a:srgbClr val="195E68"/>
                </a:buClr>
                <a:buSzPts val="2400"/>
              </a:pPr>
              <a:r>
                <a:rPr lang="ru-RU" sz="2400" dirty="0">
                  <a:solidFill>
                    <a:srgbClr val="195E68"/>
                  </a:solidFill>
                  <a:latin typeface="Arial Black" panose="020B0A04020102020204" pitchFamily="34" charset="0"/>
                </a:rPr>
                <a:t>ПЕРВОИСТОЧНИК 1</a:t>
              </a:r>
              <a:endParaRPr lang="ru-RU" sz="2400" dirty="0">
                <a:solidFill>
                  <a:schemeClr val="dk1"/>
                </a:solidFill>
              </a:endParaRPr>
            </a:p>
          </p:txBody>
        </p:sp>
      </p:grpSp>
      <p:sp>
        <p:nvSpPr>
          <p:cNvPr id="109" name="Google Shape;109;p3"/>
          <p:cNvSpPr txBox="1"/>
          <p:nvPr/>
        </p:nvSpPr>
        <p:spPr>
          <a:xfrm>
            <a:off x="7590923" y="1534703"/>
            <a:ext cx="3886200" cy="3165733"/>
          </a:xfrm>
          <a:prstGeom prst="rect">
            <a:avLst/>
          </a:prstGeom>
          <a:noFill/>
          <a:ln>
            <a:noFill/>
          </a:ln>
        </p:spPr>
        <p:txBody>
          <a:bodyPr spcFirstLastPara="1" wrap="square" lIns="0" tIns="11425" rIns="0" bIns="0" anchor="t" anchorCtr="0">
            <a:spAutoFit/>
          </a:bodyPr>
          <a:lstStyle/>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וְתִשְׁעָה בְּאָב חֲמִשָּׁה דְּבָרִים </a:t>
            </a:r>
            <a:r>
              <a:rPr lang="iw-IL" sz="2100" kern="1200" spc="-30" dirty="0" err="1">
                <a:solidFill>
                  <a:srgbClr val="231F20"/>
                </a:solidFill>
                <a:latin typeface="Assistant" pitchFamily="2" charset="-79"/>
                <a:cs typeface="Assistant" pitchFamily="2" charset="-79"/>
              </a:rPr>
              <a:t>אֵרְעו</a:t>
            </a:r>
            <a:r>
              <a:rPr lang="iw-IL" sz="2100" kern="1200" spc="-30" dirty="0">
                <a:solidFill>
                  <a:srgbClr val="231F20"/>
                </a:solidFill>
                <a:latin typeface="Assistant" pitchFamily="2" charset="-79"/>
                <a:cs typeface="Assistant" pitchFamily="2" charset="-79"/>
              </a:rPr>
              <a:t>ּ בּוֹ. נִגְזַר עַל יִשְׂרָאֵל בַּמִּדְבָּר שֶׁלֹּא יִכָּנְסוּ לָאָרֶץ. וְחָרַב הַבַּיִת בָּרִאשׁוֹנָה </a:t>
            </a:r>
            <a:r>
              <a:rPr lang="iw-IL" sz="2100" kern="1200" spc="-30" dirty="0" err="1">
                <a:solidFill>
                  <a:srgbClr val="231F20"/>
                </a:solidFill>
                <a:latin typeface="Assistant" pitchFamily="2" charset="-79"/>
                <a:cs typeface="Assistant" pitchFamily="2" charset="-79"/>
              </a:rPr>
              <a:t>וּבַשְּׁנִיָּה</a:t>
            </a:r>
            <a:r>
              <a:rPr lang="iw-IL" sz="2100" kern="1200" spc="-30" dirty="0">
                <a:solidFill>
                  <a:srgbClr val="231F20"/>
                </a:solidFill>
                <a:latin typeface="Assistant" pitchFamily="2" charset="-79"/>
                <a:cs typeface="Assistant" pitchFamily="2" charset="-79"/>
              </a:rPr>
              <a:t>. וְנִלְכְּדָה עִיר גְּדוֹלָה וּבֵיתָר שְׁמָהּ וְהָיוּ בָּהּ אֲלָפִים וּרְבָבוֹת מִיִּשְׂרָאֵל וְהָיָה לָהֶם מֶלֶךְ גָּדוֹל וְדִמּוּ כָּל יִשְׂרָאֵל וּגְדוֹלֵי הַחֲכָמִים שֶׁהוּא הַמֶּלֶךְ הַמָּשִׁיחַ. וְנָפַל בְּיַד הָרוֹמִיִּים וְנֶהֶרְגוּ כֻּלָּם </a:t>
            </a:r>
            <a:r>
              <a:rPr lang="iw-IL" sz="2100" kern="1200" spc="-30" dirty="0" err="1">
                <a:solidFill>
                  <a:srgbClr val="231F20"/>
                </a:solidFill>
                <a:latin typeface="Assistant" pitchFamily="2" charset="-79"/>
                <a:cs typeface="Assistant" pitchFamily="2" charset="-79"/>
              </a:rPr>
              <a:t>וְהָיְתָה</a:t>
            </a:r>
            <a:r>
              <a:rPr lang="iw-IL" sz="2100" kern="1200" spc="-30" dirty="0">
                <a:solidFill>
                  <a:srgbClr val="231F20"/>
                </a:solidFill>
                <a:latin typeface="Assistant" pitchFamily="2" charset="-79"/>
                <a:cs typeface="Assistant" pitchFamily="2" charset="-79"/>
              </a:rPr>
              <a:t> צָרָה גְּדוֹלָה כְּמוֹ חֻרְבַּן בֵּית הַמִּקְדָּשׁ. </a:t>
            </a:r>
            <a:endParaRPr sz="2100" kern="1200" spc="-30" dirty="0">
              <a:solidFill>
                <a:srgbClr val="231F20"/>
              </a:solidFill>
              <a:latin typeface="Assistant" pitchFamily="2" charset="-79"/>
              <a:cs typeface="Assistant" pitchFamily="2" charset="-79"/>
            </a:endParaRPr>
          </a:p>
        </p:txBody>
      </p:sp>
      <p:sp>
        <p:nvSpPr>
          <p:cNvPr id="2" name="מציין מיקום של מספר שקופית 1">
            <a:extLst>
              <a:ext uri="{FF2B5EF4-FFF2-40B4-BE49-F238E27FC236}">
                <a16:creationId xmlns:a16="http://schemas.microsoft.com/office/drawing/2014/main" id="{BC2F8BF3-C988-3348-94EE-9E7D83BC7ED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w-IL" smtClean="0"/>
              <a:t>3</a:t>
            </a:fld>
            <a:endParaRPr lang="iw-IL"/>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4"/>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15" name="Google Shape;115;p4"/>
          <p:cNvSpPr txBox="1"/>
          <p:nvPr/>
        </p:nvSpPr>
        <p:spPr>
          <a:xfrm>
            <a:off x="2450350" y="466172"/>
            <a:ext cx="4425696" cy="5925656"/>
          </a:xfrm>
          <a:prstGeom prst="rect">
            <a:avLst/>
          </a:prstGeom>
          <a:noFill/>
          <a:ln>
            <a:noFill/>
          </a:ln>
        </p:spPr>
        <p:txBody>
          <a:bodyPr spcFirstLastPara="1" wrap="square" lIns="0" tIns="11425" rIns="0" bIns="0" anchor="t" anchorCtr="0">
            <a:spAutoFit/>
          </a:bodyPr>
          <a:lstStyle/>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самый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день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уготованный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для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несчастья</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злодей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Тинней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Руфус</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вспахал</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территорию</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Храма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его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окрестности</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чтобы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осуществилось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сказанное</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err="1">
                <a:solidFill>
                  <a:schemeClr val="dk1"/>
                </a:solidFill>
                <a:latin typeface="Calibri" panose="020F0502020204030204" pitchFamily="34" charset="0"/>
                <a:cs typeface="Calibri" panose="020F0502020204030204" pitchFamily="34" charset="0"/>
              </a:rPr>
              <a:t>Сион</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будет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вспахан</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поле</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С</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наступлением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месяца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ав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приуменьшают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радость</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евреев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издавна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есть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обычай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есть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мясо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эту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субботу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ходить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баню</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вплоть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окончания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поста</a:t>
            </a:r>
            <a:r>
              <a:rPr lang="iw-IL"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2000"/>
            </a:pPr>
            <a:r>
              <a:rPr lang="iw-IL" sz="2100" kern="1200" dirty="0">
                <a:solidFill>
                  <a:schemeClr val="dk1"/>
                </a:solidFill>
                <a:latin typeface="Calibri" panose="020F0502020204030204" pitchFamily="34" charset="0"/>
                <a:cs typeface="Calibri" panose="020F0502020204030204" pitchFamily="34" charset="0"/>
              </a:rPr>
              <a:t>9 </a:t>
            </a:r>
            <a:r>
              <a:rPr lang="iw-IL" sz="2100" kern="1200" dirty="0" err="1">
                <a:solidFill>
                  <a:schemeClr val="dk1"/>
                </a:solidFill>
                <a:latin typeface="Calibri" panose="020F0502020204030204" pitchFamily="34" charset="0"/>
                <a:cs typeface="Calibri" panose="020F0502020204030204" pitchFamily="34" charset="0"/>
              </a:rPr>
              <a:t>ава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его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канун</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своему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статусу</a:t>
            </a:r>
            <a:r>
              <a:rPr lang="iw-IL" sz="2100" kern="1200" dirty="0">
                <a:solidFill>
                  <a:schemeClr val="dk1"/>
                </a:solidFill>
                <a:latin typeface="Calibri" panose="020F0502020204030204" pitchFamily="34" charset="0"/>
                <a:cs typeface="Calibri" panose="020F0502020204030204" pitchFamily="34" charset="0"/>
              </a:rPr>
              <a:t> - </a:t>
            </a:r>
            <a:r>
              <a:rPr lang="iw-IL" sz="2100" kern="1200" dirty="0" err="1">
                <a:solidFill>
                  <a:schemeClr val="dk1"/>
                </a:solidFill>
                <a:latin typeface="Calibri" panose="020F0502020204030204" pitchFamily="34" charset="0"/>
                <a:cs typeface="Calibri" panose="020F0502020204030204" pitchFamily="34" charset="0"/>
              </a:rPr>
              <a:t>как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Йом-Кипур</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Едят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лишь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перед</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наступлением</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сумерки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этого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дня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запрещено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все</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Йом-Кипур</a:t>
            </a:r>
            <a:r>
              <a:rPr lang="iw-IL"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sp>
        <p:nvSpPr>
          <p:cNvPr id="116" name="Google Shape;116;p4"/>
          <p:cNvSpPr txBox="1"/>
          <p:nvPr/>
        </p:nvSpPr>
        <p:spPr>
          <a:xfrm>
            <a:off x="7590923" y="466172"/>
            <a:ext cx="3886200" cy="5531381"/>
          </a:xfrm>
          <a:prstGeom prst="rect">
            <a:avLst/>
          </a:prstGeom>
          <a:noFill/>
          <a:ln>
            <a:noFill/>
          </a:ln>
        </p:spPr>
        <p:txBody>
          <a:bodyPr spcFirstLastPara="1" wrap="square" lIns="0" tIns="11425" rIns="0" bIns="0" anchor="t" anchorCtr="0">
            <a:spAutoFit/>
          </a:bodyPr>
          <a:lstStyle/>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וּבוֹ בַּיּוֹם הַמּוּכָן </a:t>
            </a:r>
            <a:r>
              <a:rPr lang="iw-IL" sz="2100" kern="1200" spc="-30" dirty="0" err="1">
                <a:solidFill>
                  <a:srgbClr val="231F20"/>
                </a:solidFill>
                <a:latin typeface="Assistant" pitchFamily="2" charset="-79"/>
                <a:cs typeface="Assistant" pitchFamily="2" charset="-79"/>
              </a:rPr>
              <a:t>לְפֻרְעָנוּת</a:t>
            </a:r>
            <a:r>
              <a:rPr lang="iw-IL" sz="2100" kern="1200" spc="-30" dirty="0">
                <a:solidFill>
                  <a:srgbClr val="231F20"/>
                </a:solidFill>
                <a:latin typeface="Assistant" pitchFamily="2" charset="-79"/>
                <a:cs typeface="Assistant" pitchFamily="2" charset="-79"/>
              </a:rPr>
              <a:t> חָרַשׁ </a:t>
            </a:r>
            <a:r>
              <a:rPr lang="iw-IL" sz="2100" kern="1200" spc="-30" dirty="0" err="1">
                <a:solidFill>
                  <a:srgbClr val="231F20"/>
                </a:solidFill>
                <a:latin typeface="Assistant" pitchFamily="2" charset="-79"/>
                <a:cs typeface="Assistant" pitchFamily="2" charset="-79"/>
              </a:rPr>
              <a:t>טוּרְנוּסְרוּפוּס</a:t>
            </a:r>
            <a:r>
              <a:rPr lang="iw-IL" sz="2100" kern="1200" spc="-30" dirty="0">
                <a:solidFill>
                  <a:srgbClr val="231F20"/>
                </a:solidFill>
                <a:latin typeface="Assistant" pitchFamily="2" charset="-79"/>
                <a:cs typeface="Assistant" pitchFamily="2" charset="-79"/>
              </a:rPr>
              <a:t> הָרָשָׁע אֶת הַהֵיכָל וְאֶת </a:t>
            </a:r>
            <a:r>
              <a:rPr lang="iw-IL" sz="2100" kern="1200" spc="-30" dirty="0" err="1">
                <a:solidFill>
                  <a:srgbClr val="231F20"/>
                </a:solidFill>
                <a:latin typeface="Assistant" pitchFamily="2" charset="-79"/>
                <a:cs typeface="Assistant" pitchFamily="2" charset="-79"/>
              </a:rPr>
              <a:t>סְבִיבָיו</a:t>
            </a:r>
            <a:r>
              <a:rPr lang="iw-IL" sz="2100" kern="1200" spc="-30" dirty="0">
                <a:solidFill>
                  <a:srgbClr val="231F20"/>
                </a:solidFill>
                <a:latin typeface="Assistant" pitchFamily="2" charset="-79"/>
                <a:cs typeface="Assistant" pitchFamily="2" charset="-79"/>
              </a:rPr>
              <a:t> לְקַיֵּם מַה שֶּׁנֶּאֱמַר(ירמיה </a:t>
            </a:r>
            <a:r>
              <a:rPr lang="iw-IL" sz="2100" kern="1200" spc="-30" dirty="0" err="1">
                <a:solidFill>
                  <a:srgbClr val="231F20"/>
                </a:solidFill>
                <a:latin typeface="Assistant" pitchFamily="2" charset="-79"/>
                <a:cs typeface="Assistant" pitchFamily="2" charset="-79"/>
              </a:rPr>
              <a:t>כו</a:t>
            </a:r>
            <a:r>
              <a:rPr lang="iw-IL" sz="2100" kern="1200" spc="-30" dirty="0">
                <a:solidFill>
                  <a:srgbClr val="231F20"/>
                </a:solidFill>
                <a:latin typeface="Assistant" pitchFamily="2" charset="-79"/>
                <a:cs typeface="Assistant" pitchFamily="2" charset="-79"/>
              </a:rPr>
              <a:t> </a:t>
            </a:r>
            <a:r>
              <a:rPr lang="iw-IL" sz="2100" kern="1200" spc="-30" dirty="0" err="1">
                <a:solidFill>
                  <a:srgbClr val="231F20"/>
                </a:solidFill>
                <a:latin typeface="Assistant" pitchFamily="2" charset="-79"/>
                <a:cs typeface="Assistant" pitchFamily="2" charset="-79"/>
              </a:rPr>
              <a:t>יח</a:t>
            </a:r>
            <a:r>
              <a:rPr lang="iw-IL" sz="2100" kern="1200" spc="-30" dirty="0">
                <a:solidFill>
                  <a:srgbClr val="231F20"/>
                </a:solidFill>
                <a:latin typeface="Assistant" pitchFamily="2" charset="-79"/>
                <a:cs typeface="Assistant" pitchFamily="2" charset="-79"/>
              </a:rPr>
              <a:t>) (מיכה ג </a:t>
            </a:r>
            <a:r>
              <a:rPr lang="iw-IL" sz="2100" kern="1200" spc="-30" dirty="0" err="1">
                <a:solidFill>
                  <a:srgbClr val="231F20"/>
                </a:solidFill>
                <a:latin typeface="Assistant" pitchFamily="2" charset="-79"/>
                <a:cs typeface="Assistant" pitchFamily="2" charset="-79"/>
              </a:rPr>
              <a:t>יב</a:t>
            </a:r>
            <a:r>
              <a:rPr lang="iw-IL" sz="2100" kern="1200" spc="-30" dirty="0">
                <a:solidFill>
                  <a:srgbClr val="231F20"/>
                </a:solidFill>
                <a:latin typeface="Assistant" pitchFamily="2" charset="-79"/>
                <a:cs typeface="Assistant" pitchFamily="2" charset="-79"/>
              </a:rPr>
              <a:t>) "צִיּוֹן שָׂדֶה </a:t>
            </a:r>
            <a:r>
              <a:rPr lang="iw-IL" sz="2100" kern="1200" spc="-30" dirty="0" err="1">
                <a:solidFill>
                  <a:srgbClr val="231F20"/>
                </a:solidFill>
                <a:latin typeface="Assistant" pitchFamily="2" charset="-79"/>
                <a:cs typeface="Assistant" pitchFamily="2" charset="-79"/>
              </a:rPr>
              <a:t>תֵחָרֵש</a:t>
            </a:r>
            <a:r>
              <a:rPr lang="iw-IL" sz="2100" kern="1200" spc="-30" dirty="0">
                <a:solidFill>
                  <a:srgbClr val="231F20"/>
                </a:solidFill>
                <a:latin typeface="Assistant" pitchFamily="2" charset="-79"/>
                <a:cs typeface="Assistant" pitchFamily="2" charset="-79"/>
              </a:rPr>
              <a:t>ׁ":</a:t>
            </a:r>
            <a:endParaRPr lang="en-US" sz="2100" kern="1200" spc="-30" dirty="0">
              <a:solidFill>
                <a:srgbClr val="231F20"/>
              </a:solidFill>
              <a:latin typeface="Assistant" pitchFamily="2" charset="-79"/>
              <a:cs typeface="Assistant" pitchFamily="2" charset="-79"/>
            </a:endParaRPr>
          </a:p>
          <a:p>
            <a:pPr marL="12700" marR="5080" algn="just" rtl="1">
              <a:lnSpc>
                <a:spcPct val="121500"/>
              </a:lnSpc>
              <a:buSzPts val="1800"/>
            </a:pPr>
            <a:endParaRPr lang="en-US" sz="2100" kern="1200" spc="-30" dirty="0">
              <a:solidFill>
                <a:srgbClr val="231F20"/>
              </a:solidFill>
              <a:latin typeface="Assistant" pitchFamily="2" charset="-79"/>
              <a:cs typeface="Assistant" pitchFamily="2" charset="-79"/>
            </a:endParaRPr>
          </a:p>
          <a:p>
            <a:pPr marL="12700" marR="5080" algn="just" rtl="1">
              <a:lnSpc>
                <a:spcPct val="121500"/>
              </a:lnSpc>
              <a:buSzPts val="1800"/>
            </a:pPr>
            <a:endParaRPr sz="2100" kern="1200" spc="-30" dirty="0">
              <a:solidFill>
                <a:srgbClr val="231F20"/>
              </a:solidFill>
              <a:latin typeface="Assistant" pitchFamily="2" charset="-79"/>
              <a:cs typeface="Assistant" pitchFamily="2" charset="-79"/>
            </a:endParaRPr>
          </a:p>
          <a:p>
            <a:pPr marL="12700" marR="5080" algn="just" rtl="1">
              <a:lnSpc>
                <a:spcPct val="121500"/>
              </a:lnSpc>
              <a:buSzPts val="1800"/>
            </a:pPr>
            <a:r>
              <a:rPr lang="iw-IL" sz="2100" kern="1200" spc="-30" dirty="0" err="1">
                <a:solidFill>
                  <a:srgbClr val="231F20"/>
                </a:solidFill>
                <a:latin typeface="Assistant" pitchFamily="2" charset="-79"/>
                <a:cs typeface="Assistant" pitchFamily="2" charset="-79"/>
              </a:rPr>
              <a:t>ומִשֶּׁיִּכָּנֵס</a:t>
            </a:r>
            <a:r>
              <a:rPr lang="iw-IL" sz="2100" kern="1200" spc="-30" dirty="0">
                <a:solidFill>
                  <a:srgbClr val="231F20"/>
                </a:solidFill>
                <a:latin typeface="Assistant" pitchFamily="2" charset="-79"/>
                <a:cs typeface="Assistant" pitchFamily="2" charset="-79"/>
              </a:rPr>
              <a:t> אָב </a:t>
            </a:r>
            <a:r>
              <a:rPr lang="iw-IL" sz="2100" kern="1200" spc="-30" dirty="0" err="1">
                <a:solidFill>
                  <a:srgbClr val="231F20"/>
                </a:solidFill>
                <a:latin typeface="Assistant" pitchFamily="2" charset="-79"/>
                <a:cs typeface="Assistant" pitchFamily="2" charset="-79"/>
              </a:rPr>
              <a:t>מְמַעֲטִין</a:t>
            </a:r>
            <a:r>
              <a:rPr lang="iw-IL" sz="2100" kern="1200" spc="-30" dirty="0">
                <a:solidFill>
                  <a:srgbClr val="231F20"/>
                </a:solidFill>
                <a:latin typeface="Assistant" pitchFamily="2" charset="-79"/>
                <a:cs typeface="Assistant" pitchFamily="2" charset="-79"/>
              </a:rPr>
              <a:t> בְּשִׂמְחָה. ... וּכְבָר נָהֲגוּ יִשְׂרָאֵל שֶׁלֹּא לֶאֱכל בָּשָׂר בְּשַׁבָּת זוֹ וְלֹא יִכָּנְסוּ לַמֶּרְחָץ עַד שֶׁיַּעֲבֹר הַתַּעֲנִית. </a:t>
            </a:r>
            <a:endParaRPr lang="en-US" sz="2100" kern="1200" spc="-30" dirty="0">
              <a:solidFill>
                <a:srgbClr val="231F20"/>
              </a:solidFill>
              <a:latin typeface="Assistant" pitchFamily="2" charset="-79"/>
              <a:cs typeface="Assistant" pitchFamily="2" charset="-79"/>
            </a:endParaRPr>
          </a:p>
          <a:p>
            <a:pPr marL="12700" marR="5080" algn="just" rtl="1">
              <a:lnSpc>
                <a:spcPct val="121500"/>
              </a:lnSpc>
              <a:buSzPts val="1800"/>
            </a:pPr>
            <a:endParaRPr lang="en-US" sz="2100" kern="1200" spc="-30" dirty="0">
              <a:solidFill>
                <a:srgbClr val="231F20"/>
              </a:solidFill>
              <a:latin typeface="Assistant" pitchFamily="2" charset="-79"/>
              <a:cs typeface="Assistant" pitchFamily="2" charset="-79"/>
            </a:endParaRPr>
          </a:p>
          <a:p>
            <a:pPr marL="12700" marR="5080" algn="just" rtl="1">
              <a:lnSpc>
                <a:spcPct val="121500"/>
              </a:lnSpc>
              <a:buSzPts val="1800"/>
            </a:pPr>
            <a:endParaRPr sz="2100" kern="1200" spc="-30" dirty="0">
              <a:solidFill>
                <a:srgbClr val="231F20"/>
              </a:solidFill>
              <a:latin typeface="Assistant" pitchFamily="2" charset="-79"/>
              <a:cs typeface="Assistant" pitchFamily="2" charset="-79"/>
            </a:endParaRPr>
          </a:p>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תִּשְׁעָה בְּאָב </a:t>
            </a:r>
            <a:r>
              <a:rPr lang="iw-IL" sz="2100" kern="1200" spc="-30" dirty="0" err="1">
                <a:solidFill>
                  <a:srgbClr val="231F20"/>
                </a:solidFill>
                <a:latin typeface="Assistant" pitchFamily="2" charset="-79"/>
                <a:cs typeface="Assistant" pitchFamily="2" charset="-79"/>
              </a:rPr>
              <a:t>לֵילו</a:t>
            </a:r>
            <a:r>
              <a:rPr lang="iw-IL" sz="2100" kern="1200" spc="-30" dirty="0">
                <a:solidFill>
                  <a:srgbClr val="231F20"/>
                </a:solidFill>
                <a:latin typeface="Assistant" pitchFamily="2" charset="-79"/>
                <a:cs typeface="Assistant" pitchFamily="2" charset="-79"/>
              </a:rPr>
              <a:t>ֹ כְּיוֹמוֹ לְכָל דָּבָר. וְאֵין </a:t>
            </a:r>
            <a:r>
              <a:rPr lang="iw-IL" sz="2100" kern="1200" spc="-30" dirty="0" err="1">
                <a:solidFill>
                  <a:srgbClr val="231F20"/>
                </a:solidFill>
                <a:latin typeface="Assistant" pitchFamily="2" charset="-79"/>
                <a:cs typeface="Assistant" pitchFamily="2" charset="-79"/>
              </a:rPr>
              <a:t>אוֹכְלִין</a:t>
            </a:r>
            <a:r>
              <a:rPr lang="iw-IL" sz="2100" kern="1200" spc="-30" dirty="0">
                <a:solidFill>
                  <a:srgbClr val="231F20"/>
                </a:solidFill>
                <a:latin typeface="Assistant" pitchFamily="2" charset="-79"/>
                <a:cs typeface="Assistant" pitchFamily="2" charset="-79"/>
              </a:rPr>
              <a:t> אֶלָּא מִבְּעוֹד יוֹם. וּבֵין הַשְּׁמָשׁוֹת שֶׁלּוֹ אָסוּר כְּיוֹם הַכִּפּוּרִים.</a:t>
            </a:r>
            <a:endParaRPr sz="2100" kern="1200" spc="-30" dirty="0">
              <a:solidFill>
                <a:srgbClr val="231F20"/>
              </a:solidFill>
              <a:latin typeface="Assistant" pitchFamily="2" charset="-79"/>
              <a:cs typeface="Assistant" pitchFamily="2" charset="-79"/>
            </a:endParaRPr>
          </a:p>
        </p:txBody>
      </p:sp>
      <p:sp>
        <p:nvSpPr>
          <p:cNvPr id="2" name="מציין מיקום של מספר שקופית 1">
            <a:extLst>
              <a:ext uri="{FF2B5EF4-FFF2-40B4-BE49-F238E27FC236}">
                <a16:creationId xmlns:a16="http://schemas.microsoft.com/office/drawing/2014/main" id="{6FFDAAA8-C8A3-9145-9C2F-D059BB34249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w-IL" smtClean="0"/>
              <a:t>4</a:t>
            </a:fld>
            <a:endParaRPr lang="iw-IL"/>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5"/>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22" name="Google Shape;122;p5"/>
          <p:cNvSpPr txBox="1"/>
          <p:nvPr/>
        </p:nvSpPr>
        <p:spPr>
          <a:xfrm>
            <a:off x="2450350" y="258741"/>
            <a:ext cx="4425696" cy="6319930"/>
          </a:xfrm>
          <a:prstGeom prst="rect">
            <a:avLst/>
          </a:prstGeom>
          <a:noFill/>
          <a:ln>
            <a:noFill/>
          </a:ln>
        </p:spPr>
        <p:txBody>
          <a:bodyPr spcFirstLastPara="1" wrap="square" lIns="0" tIns="11425" rIns="0" bIns="0" anchor="t" anchorCtr="0">
            <a:spAutoFit/>
          </a:bodyPr>
          <a:lstStyle/>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Запрещено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мытье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горячей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холодной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вод</a:t>
            </a:r>
            <a:r>
              <a:rPr lang="ru-RU"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запрещено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даже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опускать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пальцы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воду</a:t>
            </a:r>
            <a:r>
              <a:rPr lang="ru-RU"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Запрещено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умащение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ради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наслаждения</a:t>
            </a:r>
            <a:r>
              <a:rPr lang="ru-RU"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ношение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кожаной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обуви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супружеская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близость</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Йом-Кипу</a:t>
            </a:r>
            <a:r>
              <a:rPr lang="ru-RU" sz="2100" kern="1200" dirty="0">
                <a:solidFill>
                  <a:schemeClr val="dk1"/>
                </a:solidFill>
                <a:latin typeface="Calibri" panose="020F0502020204030204" pitchFamily="34" charset="0"/>
                <a:cs typeface="Calibri" panose="020F0502020204030204" pitchFamily="34" charset="0"/>
              </a:rPr>
              <a:t>р.</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Там</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где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принято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работать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этот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день</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работают</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там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где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принято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работат</a:t>
            </a:r>
            <a:r>
              <a:rPr lang="ru-RU"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работают</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везде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знатоки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Торы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прекращают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работу</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говорили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мудрецы</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всякий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работает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этот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день</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никогда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увидит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знака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благословения</a:t>
            </a:r>
            <a:r>
              <a:rPr lang="iw-IL"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Знатоки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Торы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приветствуют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друг</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друга</a:t>
            </a:r>
            <a:r>
              <a:rPr lang="iw-IL" sz="2100" kern="1200" dirty="0">
                <a:solidFill>
                  <a:schemeClr val="dk1"/>
                </a:solidFill>
                <a:latin typeface="Calibri" panose="020F0502020204030204" pitchFamily="34" charset="0"/>
                <a:cs typeface="Calibri" panose="020F0502020204030204" pitchFamily="34" charset="0"/>
              </a:rPr>
              <a:t> 9 </a:t>
            </a:r>
            <a:r>
              <a:rPr lang="iw-IL" sz="2100" kern="1200" dirty="0" err="1">
                <a:solidFill>
                  <a:schemeClr val="dk1"/>
                </a:solidFill>
                <a:latin typeface="Calibri" panose="020F0502020204030204" pitchFamily="34" charset="0"/>
                <a:cs typeface="Calibri" panose="020F0502020204030204" pitchFamily="34" charset="0"/>
              </a:rPr>
              <a:t>ава</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Они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сидят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скорби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вздыхают</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словно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скорбящие</a:t>
            </a:r>
            <a:r>
              <a:rPr lang="iw-IL"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sp>
        <p:nvSpPr>
          <p:cNvPr id="123" name="Google Shape;123;p5"/>
          <p:cNvSpPr txBox="1"/>
          <p:nvPr/>
        </p:nvSpPr>
        <p:spPr>
          <a:xfrm>
            <a:off x="7590923" y="258741"/>
            <a:ext cx="3886200" cy="6319930"/>
          </a:xfrm>
          <a:prstGeom prst="rect">
            <a:avLst/>
          </a:prstGeom>
          <a:noFill/>
          <a:ln>
            <a:noFill/>
          </a:ln>
        </p:spPr>
        <p:txBody>
          <a:bodyPr spcFirstLastPara="1" wrap="square" lIns="0" tIns="11425" rIns="0" bIns="0" anchor="t" anchorCtr="0">
            <a:spAutoFit/>
          </a:bodyPr>
          <a:lstStyle/>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וְאָסוּר בִּרְחִיצָה בֵּין בְּחַמִּין בֵּין בְּצוֹנֵן </a:t>
            </a:r>
            <a:r>
              <a:rPr lang="iw-IL" sz="2100" kern="1200" spc="-30" dirty="0" err="1">
                <a:solidFill>
                  <a:srgbClr val="231F20"/>
                </a:solidFill>
                <a:latin typeface="Assistant" pitchFamily="2" charset="-79"/>
                <a:cs typeface="Assistant" pitchFamily="2" charset="-79"/>
              </a:rPr>
              <a:t>וַאֲפִלּו</a:t>
            </a:r>
            <a:r>
              <a:rPr lang="iw-IL" sz="2100" kern="1200" spc="-30" dirty="0">
                <a:solidFill>
                  <a:srgbClr val="231F20"/>
                </a:solidFill>
                <a:latin typeface="Assistant" pitchFamily="2" charset="-79"/>
                <a:cs typeface="Assistant" pitchFamily="2" charset="-79"/>
              </a:rPr>
              <a:t>ּ לְהוֹשִׁיט אֶצְבָּעוֹ בְּמַיִם. וְאָסוּר בְּסִיכָה שֶׁל תַּעֲנוּג וּבִנְעִילַת הַסַּנְדָּל וּבְתַשְׁמִישׁ הַמִּטָּה כְּיוֹם הַכִּפּוּרִים. וּמָקוֹם שֶׁנָּהֲגוּ לַעֲשׂוֹת בּוֹ מְלָאכָה </a:t>
            </a:r>
            <a:r>
              <a:rPr lang="iw-IL" sz="2100" kern="1200" spc="-30" dirty="0" err="1">
                <a:solidFill>
                  <a:srgbClr val="231F20"/>
                </a:solidFill>
                <a:latin typeface="Assistant" pitchFamily="2" charset="-79"/>
                <a:cs typeface="Assistant" pitchFamily="2" charset="-79"/>
              </a:rPr>
              <a:t>עוֹשִׂין</a:t>
            </a:r>
            <a:r>
              <a:rPr lang="iw-IL" sz="2100" kern="1200" spc="-30" dirty="0">
                <a:solidFill>
                  <a:srgbClr val="231F20"/>
                </a:solidFill>
                <a:latin typeface="Assistant" pitchFamily="2" charset="-79"/>
                <a:cs typeface="Assistant" pitchFamily="2" charset="-79"/>
              </a:rPr>
              <a:t>. וּמָקוֹם שֶׁנָּהֲגוּ שֶׁלֹּא לַעֲשׂוֹת אֵין </a:t>
            </a:r>
            <a:r>
              <a:rPr lang="iw-IL" sz="2100" kern="1200" spc="-30" dirty="0" err="1">
                <a:solidFill>
                  <a:srgbClr val="231F20"/>
                </a:solidFill>
                <a:latin typeface="Assistant" pitchFamily="2" charset="-79"/>
                <a:cs typeface="Assistant" pitchFamily="2" charset="-79"/>
              </a:rPr>
              <a:t>עוֹשִׂין</a:t>
            </a:r>
            <a:r>
              <a:rPr lang="iw-IL" sz="2100" kern="1200" spc="-30" dirty="0">
                <a:solidFill>
                  <a:srgbClr val="231F20"/>
                </a:solidFill>
                <a:latin typeface="Assistant" pitchFamily="2" charset="-79"/>
                <a:cs typeface="Assistant" pitchFamily="2" charset="-79"/>
              </a:rPr>
              <a:t>. וּבְכָל מָקוֹם תַּלְמִידֵי חֲכָמִים בְּטֵלִין. וְאָמְרוּ חֲכָמִים שֶׁהָעוֹשֶׂה בּוֹ מְלָאכָה אֵינוֹ רוֹאֶה סִימַן בְּרָכָה לְעוֹלָם:</a:t>
            </a:r>
            <a:endParaRPr lang="ru-RU" sz="2100" kern="1200" spc="-30" dirty="0">
              <a:solidFill>
                <a:srgbClr val="231F20"/>
              </a:solidFill>
              <a:latin typeface="Assistant" pitchFamily="2" charset="-79"/>
              <a:cs typeface="Assistant" pitchFamily="2" charset="-79"/>
            </a:endParaRPr>
          </a:p>
          <a:p>
            <a:pPr marL="12700" marR="5080" algn="just" rtl="1">
              <a:lnSpc>
                <a:spcPct val="121500"/>
              </a:lnSpc>
              <a:buSzPts val="1800"/>
            </a:pPr>
            <a:endParaRPr lang="ru-RU" sz="2100" kern="1200" spc="-30" dirty="0">
              <a:solidFill>
                <a:srgbClr val="231F20"/>
              </a:solidFill>
              <a:latin typeface="Assistant" pitchFamily="2" charset="-79"/>
              <a:cs typeface="Assistant" pitchFamily="2" charset="-79"/>
            </a:endParaRPr>
          </a:p>
          <a:p>
            <a:pPr marL="12700" marR="5080" algn="just" rtl="1">
              <a:lnSpc>
                <a:spcPct val="121500"/>
              </a:lnSpc>
              <a:buSzPts val="1800"/>
            </a:pPr>
            <a:endParaRPr lang="ru-RU" sz="2100" kern="1200" spc="-30" dirty="0">
              <a:solidFill>
                <a:srgbClr val="231F20"/>
              </a:solidFill>
              <a:latin typeface="Assistant" pitchFamily="2" charset="-79"/>
              <a:cs typeface="Assistant" pitchFamily="2" charset="-79"/>
            </a:endParaRPr>
          </a:p>
          <a:p>
            <a:pPr marL="12700" marR="5080" algn="just" rtl="1">
              <a:lnSpc>
                <a:spcPct val="121500"/>
              </a:lnSpc>
              <a:buSzPts val="1800"/>
            </a:pPr>
            <a:endParaRPr lang="ru-RU" sz="2100" kern="1200" spc="-30" dirty="0">
              <a:solidFill>
                <a:srgbClr val="231F20"/>
              </a:solidFill>
              <a:latin typeface="Assistant" pitchFamily="2" charset="-79"/>
              <a:cs typeface="Assistant" pitchFamily="2" charset="-79"/>
            </a:endParaRPr>
          </a:p>
          <a:p>
            <a:pPr marL="12700" marR="5080" algn="just" rtl="1">
              <a:lnSpc>
                <a:spcPct val="121500"/>
              </a:lnSpc>
              <a:buSzPts val="1800"/>
            </a:pPr>
            <a:endParaRPr lang="ru-RU" sz="2100" kern="1200" spc="-30" dirty="0">
              <a:solidFill>
                <a:srgbClr val="231F20"/>
              </a:solidFill>
              <a:latin typeface="Assistant" pitchFamily="2" charset="-79"/>
              <a:cs typeface="Assistant" pitchFamily="2" charset="-79"/>
            </a:endParaRPr>
          </a:p>
          <a:p>
            <a:pPr marL="12700" marR="5080" algn="just" rtl="1">
              <a:lnSpc>
                <a:spcPct val="121500"/>
              </a:lnSpc>
              <a:buSzPts val="1800"/>
            </a:pPr>
            <a:endParaRPr sz="2100" kern="1200" spc="-30" dirty="0">
              <a:solidFill>
                <a:srgbClr val="231F20"/>
              </a:solidFill>
              <a:latin typeface="Assistant" pitchFamily="2" charset="-79"/>
              <a:cs typeface="Assistant" pitchFamily="2" charset="-79"/>
            </a:endParaRPr>
          </a:p>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תַּלְמִידֵי חֲכָמִים אֵין </a:t>
            </a:r>
            <a:r>
              <a:rPr lang="iw-IL" sz="2100" kern="1200" spc="-30" dirty="0" err="1">
                <a:solidFill>
                  <a:srgbClr val="231F20"/>
                </a:solidFill>
                <a:latin typeface="Assistant" pitchFamily="2" charset="-79"/>
                <a:cs typeface="Assistant" pitchFamily="2" charset="-79"/>
              </a:rPr>
              <a:t>נוֹתְנִין</a:t>
            </a:r>
            <a:r>
              <a:rPr lang="iw-IL" sz="2100" kern="1200" spc="-30" dirty="0">
                <a:solidFill>
                  <a:srgbClr val="231F20"/>
                </a:solidFill>
                <a:latin typeface="Assistant" pitchFamily="2" charset="-79"/>
                <a:cs typeface="Assistant" pitchFamily="2" charset="-79"/>
              </a:rPr>
              <a:t> זֶה לָזֶה שָׁלוֹם בְּתִשְׁעָה בְּאָב. אֶלָּא יוֹשְׁבִים </a:t>
            </a:r>
            <a:r>
              <a:rPr lang="iw-IL" sz="2100" kern="1200" spc="-30" dirty="0" err="1">
                <a:solidFill>
                  <a:srgbClr val="231F20"/>
                </a:solidFill>
                <a:latin typeface="Assistant" pitchFamily="2" charset="-79"/>
                <a:cs typeface="Assistant" pitchFamily="2" charset="-79"/>
              </a:rPr>
              <a:t>דָּוִים</a:t>
            </a:r>
            <a:r>
              <a:rPr lang="iw-IL" sz="2100" kern="1200" spc="-30" dirty="0">
                <a:solidFill>
                  <a:srgbClr val="231F20"/>
                </a:solidFill>
                <a:latin typeface="Assistant" pitchFamily="2" charset="-79"/>
                <a:cs typeface="Assistant" pitchFamily="2" charset="-79"/>
              </a:rPr>
              <a:t> וְנֶאֱנָחִים כַּאֲבֵלִים. </a:t>
            </a:r>
            <a:endParaRPr sz="2100" kern="1200" spc="-30" dirty="0">
              <a:solidFill>
                <a:srgbClr val="231F20"/>
              </a:solidFill>
              <a:latin typeface="Assistant" pitchFamily="2" charset="-79"/>
              <a:cs typeface="Assistant" pitchFamily="2" charset="-79"/>
            </a:endParaRPr>
          </a:p>
        </p:txBody>
      </p:sp>
      <p:sp>
        <p:nvSpPr>
          <p:cNvPr id="2" name="מציין מיקום של מספר שקופית 1">
            <a:extLst>
              <a:ext uri="{FF2B5EF4-FFF2-40B4-BE49-F238E27FC236}">
                <a16:creationId xmlns:a16="http://schemas.microsoft.com/office/drawing/2014/main" id="{4AA14370-05E5-1947-AAAB-13B04611E8A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w-IL" smtClean="0"/>
              <a:t>5</a:t>
            </a:fld>
            <a:endParaRPr lang="iw-IL"/>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pic>
        <p:nvPicPr>
          <p:cNvPr id="128" name="Google Shape;128;p6"/>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29" name="Google Shape;129;p6"/>
          <p:cNvSpPr txBox="1"/>
          <p:nvPr/>
        </p:nvSpPr>
        <p:spPr>
          <a:xfrm>
            <a:off x="2450350" y="2693887"/>
            <a:ext cx="4425696" cy="2283312"/>
          </a:xfrm>
          <a:prstGeom prst="rect">
            <a:avLst/>
          </a:prstGeom>
          <a:noFill/>
          <a:ln>
            <a:noFill/>
          </a:ln>
        </p:spPr>
        <p:txBody>
          <a:bodyPr spcFirstLastPara="1" wrap="square" lIns="0" tIns="11425" rIns="0" bIns="0" anchor="t" anchorCtr="0">
            <a:spAutoFit/>
          </a:bodyPr>
          <a:lstStyle/>
          <a:p>
            <a:pPr marL="12700" marR="6350" lvl="0" indent="0">
              <a:buSzPts val="1800"/>
              <a:buFont typeface="Arial"/>
              <a:buNone/>
            </a:pPr>
            <a:r>
              <a:rPr lang="iw-IL" sz="1800" dirty="0" err="1">
                <a:solidFill>
                  <a:srgbClr val="19969B"/>
                </a:solidFill>
              </a:rPr>
              <a:t>Ирмеяу</a:t>
            </a:r>
            <a:r>
              <a:rPr lang="iw-IL" sz="1800" dirty="0">
                <a:solidFill>
                  <a:srgbClr val="19969B"/>
                </a:solidFill>
              </a:rPr>
              <a:t>, </a:t>
            </a:r>
            <a:r>
              <a:rPr lang="ru-RU" sz="1800" dirty="0">
                <a:solidFill>
                  <a:srgbClr val="19969B"/>
                </a:solidFill>
              </a:rPr>
              <a:t> </a:t>
            </a:r>
            <a:r>
              <a:rPr lang="iw-IL" sz="1800" dirty="0">
                <a:solidFill>
                  <a:srgbClr val="19969B"/>
                </a:solidFill>
              </a:rPr>
              <a:t>2:24</a:t>
            </a:r>
            <a:endParaRPr sz="1800" dirty="0">
              <a:solidFill>
                <a:srgbClr val="19969B"/>
              </a:solidFill>
            </a:endParaRPr>
          </a:p>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Дикая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ослица</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привыкающая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пустыни</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задыхается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вожделения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своего</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уймет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её</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похоть</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Все</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ищут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её</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умаются</a:t>
            </a:r>
            <a:r>
              <a:rPr lang="iw-IL" sz="2100" kern="1200" dirty="0">
                <a:solidFill>
                  <a:schemeClr val="dk1"/>
                </a:solidFill>
                <a:latin typeface="Calibri" panose="020F0502020204030204" pitchFamily="34" charset="0"/>
                <a:cs typeface="Calibri" panose="020F0502020204030204" pitchFamily="34" charset="0"/>
              </a:rPr>
              <a:t> -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пору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случки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найдут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ее</a:t>
            </a:r>
            <a:r>
              <a:rPr lang="iw-IL"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grpSp>
        <p:nvGrpSpPr>
          <p:cNvPr id="130" name="Google Shape;130;p6"/>
          <p:cNvGrpSpPr/>
          <p:nvPr/>
        </p:nvGrpSpPr>
        <p:grpSpPr>
          <a:xfrm>
            <a:off x="2450350" y="1845118"/>
            <a:ext cx="4877100" cy="476933"/>
            <a:chOff x="2423055" y="1467204"/>
            <a:chExt cx="4877100" cy="476933"/>
          </a:xfrm>
        </p:grpSpPr>
        <p:sp>
          <p:nvSpPr>
            <p:cNvPr id="131" name="Google Shape;131;p6"/>
            <p:cNvSpPr/>
            <p:nvPr/>
          </p:nvSpPr>
          <p:spPr>
            <a:xfrm rot="10800000" flipH="1">
              <a:off x="2423055" y="189841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32" name="Google Shape;132;p6"/>
            <p:cNvSpPr txBox="1"/>
            <p:nvPr/>
          </p:nvSpPr>
          <p:spPr>
            <a:xfrm>
              <a:off x="2423055" y="1467204"/>
              <a:ext cx="4877100" cy="386624"/>
            </a:xfrm>
            <a:prstGeom prst="rect">
              <a:avLst/>
            </a:prstGeom>
            <a:noFill/>
            <a:ln>
              <a:noFill/>
            </a:ln>
          </p:spPr>
          <p:txBody>
            <a:bodyPr spcFirstLastPara="1" wrap="square" lIns="0" tIns="17125" rIns="0" bIns="0" anchor="ctr" anchorCtr="0">
              <a:spAutoFit/>
            </a:bodyPr>
            <a:lstStyle/>
            <a:p>
              <a:pPr marL="12700">
                <a:buClr>
                  <a:srgbClr val="195E68"/>
                </a:buClr>
                <a:buSzPts val="2400"/>
              </a:pPr>
              <a:r>
                <a:rPr lang="ru-RU" sz="2400" dirty="0">
                  <a:solidFill>
                    <a:srgbClr val="195E68"/>
                  </a:solidFill>
                  <a:latin typeface="Arial Black" panose="020B0A04020102020204" pitchFamily="34" charset="0"/>
                </a:rPr>
                <a:t>ПЕРВОИСТОЧНИК 2А</a:t>
              </a:r>
              <a:endParaRPr lang="ru-RU" sz="2400" dirty="0">
                <a:solidFill>
                  <a:schemeClr val="dk1"/>
                </a:solidFill>
              </a:endParaRPr>
            </a:p>
          </p:txBody>
        </p:sp>
      </p:grpSp>
      <p:sp>
        <p:nvSpPr>
          <p:cNvPr id="133" name="Google Shape;133;p6"/>
          <p:cNvSpPr txBox="1"/>
          <p:nvPr/>
        </p:nvSpPr>
        <p:spPr>
          <a:xfrm>
            <a:off x="7590923" y="2981789"/>
            <a:ext cx="3886200" cy="1194361"/>
          </a:xfrm>
          <a:prstGeom prst="rect">
            <a:avLst/>
          </a:prstGeom>
          <a:noFill/>
          <a:ln>
            <a:noFill/>
          </a:ln>
        </p:spPr>
        <p:txBody>
          <a:bodyPr spcFirstLastPara="1" wrap="square" lIns="0" tIns="11425" rIns="0" bIns="0" anchor="t" anchorCtr="0">
            <a:spAutoFit/>
          </a:bodyPr>
          <a:lstStyle/>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פֶּרֶה לִמֻּד מִדְבָּר, בְּאַוַּת נַפְשָׁהּ שָׁאֲפָה רוּחַ, תַּאֲנָתָהּ מִי </a:t>
            </a:r>
            <a:r>
              <a:rPr lang="iw-IL" sz="2100" kern="1200" spc="-30" dirty="0" err="1">
                <a:solidFill>
                  <a:srgbClr val="231F20"/>
                </a:solidFill>
                <a:latin typeface="Assistant" pitchFamily="2" charset="-79"/>
                <a:cs typeface="Assistant" pitchFamily="2" charset="-79"/>
              </a:rPr>
              <a:t>יְשִׁיבֶנָּה</a:t>
            </a:r>
            <a:r>
              <a:rPr lang="iw-IL" sz="2100" kern="1200" spc="-30" dirty="0">
                <a:solidFill>
                  <a:srgbClr val="231F20"/>
                </a:solidFill>
                <a:latin typeface="Assistant" pitchFamily="2" charset="-79"/>
                <a:cs typeface="Assistant" pitchFamily="2" charset="-79"/>
              </a:rPr>
              <a:t>, </a:t>
            </a:r>
            <a:r>
              <a:rPr lang="iw-IL" sz="2100" kern="1200" spc="-30" dirty="0" err="1">
                <a:solidFill>
                  <a:srgbClr val="231F20"/>
                </a:solidFill>
                <a:latin typeface="Assistant" pitchFamily="2" charset="-79"/>
                <a:cs typeface="Assistant" pitchFamily="2" charset="-79"/>
              </a:rPr>
              <a:t>כׇּל־מְבַקְשֶׁיה</a:t>
            </a:r>
            <a:r>
              <a:rPr lang="iw-IL" sz="2100" kern="1200" spc="-30" dirty="0">
                <a:solidFill>
                  <a:srgbClr val="231F20"/>
                </a:solidFill>
                <a:latin typeface="Assistant" pitchFamily="2" charset="-79"/>
                <a:cs typeface="Assistant" pitchFamily="2" charset="-79"/>
              </a:rPr>
              <a:t>ָ לֹא </a:t>
            </a:r>
            <a:r>
              <a:rPr lang="iw-IL" sz="2100" kern="1200" spc="-30" dirty="0" err="1">
                <a:solidFill>
                  <a:srgbClr val="231F20"/>
                </a:solidFill>
                <a:latin typeface="Assistant" pitchFamily="2" charset="-79"/>
                <a:cs typeface="Assistant" pitchFamily="2" charset="-79"/>
              </a:rPr>
              <a:t>יִיעָפו</a:t>
            </a:r>
            <a:r>
              <a:rPr lang="iw-IL" sz="2100" kern="1200" spc="-30" dirty="0">
                <a:solidFill>
                  <a:srgbClr val="231F20"/>
                </a:solidFill>
                <a:latin typeface="Assistant" pitchFamily="2" charset="-79"/>
                <a:cs typeface="Assistant" pitchFamily="2" charset="-79"/>
              </a:rPr>
              <a:t>ּ, </a:t>
            </a:r>
            <a:r>
              <a:rPr lang="iw-IL" sz="2100" kern="1200" spc="-30" dirty="0" err="1">
                <a:solidFill>
                  <a:srgbClr val="231F20"/>
                </a:solidFill>
                <a:latin typeface="Assistant" pitchFamily="2" charset="-79"/>
                <a:cs typeface="Assistant" pitchFamily="2" charset="-79"/>
              </a:rPr>
              <a:t>בְּחׇדְשָׁה</a:t>
            </a:r>
            <a:r>
              <a:rPr lang="iw-IL" sz="2100" kern="1200" spc="-30" dirty="0">
                <a:solidFill>
                  <a:srgbClr val="231F20"/>
                </a:solidFill>
                <a:latin typeface="Assistant" pitchFamily="2" charset="-79"/>
                <a:cs typeface="Assistant" pitchFamily="2" charset="-79"/>
              </a:rPr>
              <a:t>ּ </a:t>
            </a:r>
            <a:r>
              <a:rPr lang="iw-IL" sz="2100" kern="1200" spc="-30" dirty="0" err="1">
                <a:solidFill>
                  <a:srgbClr val="231F20"/>
                </a:solidFill>
                <a:latin typeface="Assistant" pitchFamily="2" charset="-79"/>
                <a:cs typeface="Assistant" pitchFamily="2" charset="-79"/>
              </a:rPr>
              <a:t>יִמְצָאוּנְה</a:t>
            </a:r>
            <a:r>
              <a:rPr lang="iw-IL" sz="2100" kern="1200" spc="-30" dirty="0">
                <a:solidFill>
                  <a:srgbClr val="231F20"/>
                </a:solidFill>
                <a:latin typeface="Assistant" pitchFamily="2" charset="-79"/>
                <a:cs typeface="Assistant" pitchFamily="2" charset="-79"/>
              </a:rPr>
              <a:t>ָ׃</a:t>
            </a:r>
            <a:endParaRPr sz="2100" kern="1200" spc="-30" dirty="0">
              <a:solidFill>
                <a:srgbClr val="231F20"/>
              </a:solidFill>
              <a:latin typeface="Assistant" pitchFamily="2" charset="-79"/>
              <a:cs typeface="Assistant" pitchFamily="2" charset="-79"/>
            </a:endParaRPr>
          </a:p>
        </p:txBody>
      </p:sp>
      <p:sp>
        <p:nvSpPr>
          <p:cNvPr id="2" name="מציין מיקום של מספר שקופית 1">
            <a:extLst>
              <a:ext uri="{FF2B5EF4-FFF2-40B4-BE49-F238E27FC236}">
                <a16:creationId xmlns:a16="http://schemas.microsoft.com/office/drawing/2014/main" id="{2EA0EB07-7EE0-674A-A608-771497B4D98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w-IL" smtClean="0"/>
              <a:t>6</a:t>
            </a:fld>
            <a:endParaRPr lang="iw-IL"/>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138" name="Google Shape;138;p7"/>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39" name="Google Shape;139;p7"/>
          <p:cNvSpPr txBox="1"/>
          <p:nvPr/>
        </p:nvSpPr>
        <p:spPr>
          <a:xfrm>
            <a:off x="2450349" y="2680982"/>
            <a:ext cx="4425696" cy="3609445"/>
          </a:xfrm>
          <a:prstGeom prst="rect">
            <a:avLst/>
          </a:prstGeom>
          <a:noFill/>
          <a:ln>
            <a:noFill/>
          </a:ln>
        </p:spPr>
        <p:txBody>
          <a:bodyPr spcFirstLastPara="1" wrap="square" lIns="0" tIns="11425" rIns="0" bIns="0" anchor="t" anchorCtr="0">
            <a:spAutoFit/>
          </a:bodyPr>
          <a:lstStyle/>
          <a:p>
            <a:pPr marL="12700" marR="6350" lvl="0" indent="0">
              <a:buSzPts val="1800"/>
              <a:buFont typeface="Arial"/>
              <a:buNone/>
            </a:pPr>
            <a:r>
              <a:rPr lang="iw-IL" sz="1800" dirty="0" err="1">
                <a:solidFill>
                  <a:srgbClr val="19969B"/>
                </a:solidFill>
              </a:rPr>
              <a:t>Раши</a:t>
            </a:r>
            <a:r>
              <a:rPr lang="iw-IL" sz="1800" dirty="0">
                <a:solidFill>
                  <a:srgbClr val="19969B"/>
                </a:solidFill>
              </a:rPr>
              <a:t> </a:t>
            </a:r>
            <a:endParaRPr sz="1800" dirty="0">
              <a:solidFill>
                <a:srgbClr val="19969B"/>
              </a:solidFill>
            </a:endParaRPr>
          </a:p>
          <a:p>
            <a:pPr marL="12700" marR="5080" lvl="0" indent="0" algn="just" rtl="0">
              <a:lnSpc>
                <a:spcPct val="121500"/>
              </a:lnSpc>
              <a:spcBef>
                <a:spcPts val="1290"/>
              </a:spcBef>
              <a:spcAft>
                <a:spcPts val="0"/>
              </a:spcAft>
              <a:buNone/>
            </a:pPr>
            <a:r>
              <a:rPr lang="ru-RU" sz="2100" b="1" kern="1200" dirty="0">
                <a:solidFill>
                  <a:schemeClr val="dk1"/>
                </a:solidFill>
                <a:latin typeface="Calibri" panose="020F0502020204030204" pitchFamily="34" charset="0"/>
                <a:cs typeface="Calibri" panose="020F0502020204030204" pitchFamily="34" charset="0"/>
              </a:rPr>
              <a:t>"</a:t>
            </a:r>
            <a:r>
              <a:rPr lang="iw-IL" sz="2100" b="1" kern="1200" dirty="0" err="1">
                <a:solidFill>
                  <a:schemeClr val="dk1"/>
                </a:solidFill>
                <a:latin typeface="Calibri" panose="020F0502020204030204" pitchFamily="34" charset="0"/>
                <a:cs typeface="Calibri" panose="020F0502020204030204" pitchFamily="34" charset="0"/>
              </a:rPr>
              <a:t>В</a:t>
            </a:r>
            <a:r>
              <a:rPr lang="iw-IL" sz="2100" b="1" kern="1200" dirty="0">
                <a:solidFill>
                  <a:schemeClr val="dk1"/>
                </a:solidFill>
                <a:latin typeface="Calibri" panose="020F0502020204030204" pitchFamily="34" charset="0"/>
                <a:cs typeface="Calibri" panose="020F0502020204030204" pitchFamily="34" charset="0"/>
              </a:rPr>
              <a:t> </a:t>
            </a:r>
            <a:r>
              <a:rPr lang="iw-IL" sz="2100" b="1" kern="1200" dirty="0" err="1">
                <a:solidFill>
                  <a:schemeClr val="dk1"/>
                </a:solidFill>
                <a:latin typeface="Calibri" panose="020F0502020204030204" pitchFamily="34" charset="0"/>
                <a:cs typeface="Calibri" panose="020F0502020204030204" pitchFamily="34" charset="0"/>
              </a:rPr>
              <a:t>пору</a:t>
            </a:r>
            <a:r>
              <a:rPr lang="iw-IL" sz="2100" b="1" kern="1200" dirty="0">
                <a:solidFill>
                  <a:schemeClr val="dk1"/>
                </a:solidFill>
                <a:latin typeface="Calibri" panose="020F0502020204030204" pitchFamily="34" charset="0"/>
                <a:cs typeface="Calibri" panose="020F0502020204030204" pitchFamily="34" charset="0"/>
              </a:rPr>
              <a:t> </a:t>
            </a:r>
            <a:r>
              <a:rPr lang="iw-IL" sz="2100" b="1" kern="1200" dirty="0" err="1">
                <a:solidFill>
                  <a:schemeClr val="dk1"/>
                </a:solidFill>
                <a:latin typeface="Calibri" panose="020F0502020204030204" pitchFamily="34" charset="0"/>
                <a:cs typeface="Calibri" panose="020F0502020204030204" pitchFamily="34" charset="0"/>
              </a:rPr>
              <a:t>случки</a:t>
            </a:r>
            <a:r>
              <a:rPr lang="iw-IL" sz="2100" b="1" kern="1200" dirty="0">
                <a:solidFill>
                  <a:schemeClr val="dk1"/>
                </a:solidFill>
                <a:latin typeface="Calibri" panose="020F0502020204030204" pitchFamily="34" charset="0"/>
                <a:cs typeface="Calibri" panose="020F0502020204030204" pitchFamily="34" charset="0"/>
              </a:rPr>
              <a:t> </a:t>
            </a:r>
            <a:r>
              <a:rPr lang="iw-IL" sz="2100" b="1" kern="1200" dirty="0" err="1">
                <a:solidFill>
                  <a:schemeClr val="dk1"/>
                </a:solidFill>
                <a:latin typeface="Calibri" panose="020F0502020204030204" pitchFamily="34" charset="0"/>
                <a:cs typeface="Calibri" panose="020F0502020204030204" pitchFamily="34" charset="0"/>
              </a:rPr>
              <a:t>найдут</a:t>
            </a:r>
            <a:r>
              <a:rPr lang="iw-IL" sz="2100" b="1" kern="1200" dirty="0">
                <a:solidFill>
                  <a:schemeClr val="dk1"/>
                </a:solidFill>
                <a:latin typeface="Calibri" panose="020F0502020204030204" pitchFamily="34" charset="0"/>
                <a:cs typeface="Calibri" panose="020F0502020204030204" pitchFamily="34" charset="0"/>
              </a:rPr>
              <a:t> </a:t>
            </a:r>
            <a:r>
              <a:rPr lang="iw-IL" sz="2100" b="1" kern="1200" dirty="0" err="1">
                <a:solidFill>
                  <a:schemeClr val="dk1"/>
                </a:solidFill>
                <a:latin typeface="Calibri" panose="020F0502020204030204" pitchFamily="34" charset="0"/>
                <a:cs typeface="Calibri" panose="020F0502020204030204" pitchFamily="34" charset="0"/>
              </a:rPr>
              <a:t>ее</a:t>
            </a:r>
            <a:r>
              <a:rPr lang="en-US" sz="2100" b="1"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есть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один</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месяц</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год</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когда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она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спит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весь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месяц</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тогда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её</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можно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поймать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вам</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один</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месяц</a:t>
            </a:r>
            <a:r>
              <a:rPr lang="iw-IL" sz="2100" kern="1200" dirty="0">
                <a:solidFill>
                  <a:schemeClr val="dk1"/>
                </a:solidFill>
                <a:latin typeface="Calibri" panose="020F0502020204030204" pitchFamily="34" charset="0"/>
                <a:cs typeface="Calibri" panose="020F0502020204030204" pitchFamily="34" charset="0"/>
              </a:rPr>
              <a:t> </a:t>
            </a:r>
            <a:r>
              <a:rPr lang="ru-RU" sz="2100" kern="1200" dirty="0">
                <a:solidFill>
                  <a:schemeClr val="dk1"/>
                </a:solidFill>
                <a:latin typeface="Calibri" panose="020F0502020204030204" pitchFamily="34" charset="0"/>
                <a:cs typeface="Calibri" panose="020F0502020204030204" pitchFamily="34" charset="0"/>
              </a:rPr>
              <a:t>(</a:t>
            </a:r>
            <a:r>
              <a:rPr lang="iw-IL" sz="2100" kern="1200" dirty="0" err="1">
                <a:solidFill>
                  <a:schemeClr val="dk1"/>
                </a:solidFill>
                <a:latin typeface="Calibri" panose="020F0502020204030204" pitchFamily="34" charset="0"/>
                <a:cs typeface="Calibri" panose="020F0502020204030204" pitchFamily="34" charset="0"/>
              </a:rPr>
              <a:t>это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ав</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был</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уготован</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ещё</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времён</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соглядатаев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который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ваши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отцы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отметили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напрасным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плачем</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этот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день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будете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пойманы</a:t>
            </a:r>
            <a:r>
              <a:rPr lang="ru-RU"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дикая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ослица</a:t>
            </a:r>
            <a:r>
              <a:rPr lang="iw-IL"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grpSp>
        <p:nvGrpSpPr>
          <p:cNvPr id="140" name="Google Shape;140;p7"/>
          <p:cNvGrpSpPr/>
          <p:nvPr/>
        </p:nvGrpSpPr>
        <p:grpSpPr>
          <a:xfrm>
            <a:off x="2450350" y="1845118"/>
            <a:ext cx="4877100" cy="476933"/>
            <a:chOff x="2423055" y="1467204"/>
            <a:chExt cx="4877100" cy="476933"/>
          </a:xfrm>
        </p:grpSpPr>
        <p:sp>
          <p:nvSpPr>
            <p:cNvPr id="141" name="Google Shape;141;p7"/>
            <p:cNvSpPr/>
            <p:nvPr/>
          </p:nvSpPr>
          <p:spPr>
            <a:xfrm rot="10800000" flipH="1">
              <a:off x="2423055" y="189841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42" name="Google Shape;142;p7"/>
            <p:cNvSpPr txBox="1"/>
            <p:nvPr/>
          </p:nvSpPr>
          <p:spPr>
            <a:xfrm>
              <a:off x="2423055" y="1467204"/>
              <a:ext cx="4877100" cy="386624"/>
            </a:xfrm>
            <a:prstGeom prst="rect">
              <a:avLst/>
            </a:prstGeom>
            <a:noFill/>
            <a:ln>
              <a:noFill/>
            </a:ln>
          </p:spPr>
          <p:txBody>
            <a:bodyPr spcFirstLastPara="1" wrap="square" lIns="0" tIns="17125" rIns="0" bIns="0" anchor="ctr" anchorCtr="0">
              <a:spAutoFit/>
            </a:bodyPr>
            <a:lstStyle/>
            <a:p>
              <a:pPr marL="12700">
                <a:buClr>
                  <a:srgbClr val="195E68"/>
                </a:buClr>
                <a:buSzPts val="2400"/>
              </a:pPr>
              <a:r>
                <a:rPr lang="ru-RU" sz="2400" dirty="0">
                  <a:solidFill>
                    <a:srgbClr val="195E68"/>
                  </a:solidFill>
                  <a:latin typeface="Arial Black" panose="020B0A04020102020204" pitchFamily="34" charset="0"/>
                </a:rPr>
                <a:t>ПЕРВОИСТОЧНИК 2Б</a:t>
              </a:r>
              <a:endParaRPr lang="ru-RU" sz="2400" dirty="0">
                <a:solidFill>
                  <a:schemeClr val="dk1"/>
                </a:solidFill>
              </a:endParaRPr>
            </a:p>
          </p:txBody>
        </p:sp>
      </p:grpSp>
      <p:sp>
        <p:nvSpPr>
          <p:cNvPr id="143" name="Google Shape;143;p7"/>
          <p:cNvSpPr txBox="1"/>
          <p:nvPr/>
        </p:nvSpPr>
        <p:spPr>
          <a:xfrm>
            <a:off x="7590922" y="3134189"/>
            <a:ext cx="3886200" cy="1982910"/>
          </a:xfrm>
          <a:prstGeom prst="rect">
            <a:avLst/>
          </a:prstGeom>
          <a:noFill/>
          <a:ln>
            <a:noFill/>
          </a:ln>
        </p:spPr>
        <p:txBody>
          <a:bodyPr spcFirstLastPara="1" wrap="square" lIns="0" tIns="11425" rIns="0" bIns="0" anchor="t" anchorCtr="0">
            <a:spAutoFit/>
          </a:bodyPr>
          <a:lstStyle/>
          <a:p>
            <a:pPr marL="12700" marR="5080" algn="just" rtl="1">
              <a:lnSpc>
                <a:spcPct val="121500"/>
              </a:lnSpc>
              <a:buSzPts val="1800"/>
            </a:pPr>
            <a:r>
              <a:rPr lang="iw-IL" sz="2100" b="1" kern="1200" spc="-30" dirty="0">
                <a:solidFill>
                  <a:srgbClr val="231F20"/>
                </a:solidFill>
                <a:latin typeface="Assistant" pitchFamily="2" charset="-79"/>
                <a:cs typeface="Assistant" pitchFamily="2" charset="-79"/>
              </a:rPr>
              <a:t>בְּחָדְשָׁהּ </a:t>
            </a:r>
            <a:r>
              <a:rPr lang="iw-IL" sz="2100" b="1" kern="1200" spc="-30" dirty="0" err="1">
                <a:solidFill>
                  <a:srgbClr val="231F20"/>
                </a:solidFill>
                <a:latin typeface="Assistant" pitchFamily="2" charset="-79"/>
                <a:cs typeface="Assistant" pitchFamily="2" charset="-79"/>
              </a:rPr>
              <a:t>יִמְצָאוּנְה</a:t>
            </a:r>
            <a:r>
              <a:rPr lang="iw-IL" sz="2100" b="1" kern="1200" spc="-30" dirty="0">
                <a:solidFill>
                  <a:srgbClr val="231F20"/>
                </a:solidFill>
                <a:latin typeface="Assistant" pitchFamily="2" charset="-79"/>
                <a:cs typeface="Assistant" pitchFamily="2" charset="-79"/>
              </a:rPr>
              <a:t>ָ</a:t>
            </a:r>
            <a:r>
              <a:rPr lang="iw-IL" sz="2100" kern="1200" spc="-30" dirty="0">
                <a:solidFill>
                  <a:srgbClr val="231F20"/>
                </a:solidFill>
                <a:latin typeface="Assistant" pitchFamily="2" charset="-79"/>
                <a:cs typeface="Assistant" pitchFamily="2" charset="-79"/>
              </a:rPr>
              <a:t>: חֹדֶשׁ אֶחָד יֵשׁ בַּשָׁנָה שֶׁהִיא יְשֵׁנָה כָּל הַחֹדֶשׁ וְאָז הִיא נִלְכֶּדֶת. אַף אַתֶּם, חֹדֶשׁ אֶחָד (הוּא אָב) הוּכַן לָכֶם כְּבָר מִיְּמוֹת הַמְּרַגְּלִים, שֶׁקָּבְעוּ אֲבוֹתֵיכֶם בְּכִיַּת חִנָּם, בּוֹ תִּלָּכְדוּ תְּאֵנָתָהּ.</a:t>
            </a:r>
            <a:endParaRPr sz="2100" kern="1200" spc="-30" dirty="0">
              <a:solidFill>
                <a:srgbClr val="231F20"/>
              </a:solidFill>
              <a:latin typeface="Assistant" pitchFamily="2" charset="-79"/>
              <a:cs typeface="Assistant" pitchFamily="2" charset="-79"/>
            </a:endParaRPr>
          </a:p>
        </p:txBody>
      </p:sp>
      <p:sp>
        <p:nvSpPr>
          <p:cNvPr id="2" name="מציין מיקום של מספר שקופית 1">
            <a:extLst>
              <a:ext uri="{FF2B5EF4-FFF2-40B4-BE49-F238E27FC236}">
                <a16:creationId xmlns:a16="http://schemas.microsoft.com/office/drawing/2014/main" id="{F6779F94-E4B4-F749-84BF-4A77DDB7470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w-IL" smtClean="0"/>
              <a:t>7</a:t>
            </a:fld>
            <a:endParaRPr lang="iw-IL"/>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148" name="Google Shape;148;p8"/>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49" name="Google Shape;149;p8"/>
          <p:cNvSpPr/>
          <p:nvPr/>
        </p:nvSpPr>
        <p:spPr>
          <a:xfrm rot="10800000" flipH="1">
            <a:off x="2301626" y="644545"/>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dk1"/>
              </a:solidFill>
              <a:latin typeface="Calibri"/>
              <a:ea typeface="Calibri"/>
              <a:cs typeface="Calibri"/>
              <a:sym typeface="Calibri"/>
            </a:endParaRPr>
          </a:p>
        </p:txBody>
      </p:sp>
      <p:sp>
        <p:nvSpPr>
          <p:cNvPr id="150" name="Google Shape;150;p8"/>
          <p:cNvSpPr txBox="1">
            <a:spLocks noGrp="1"/>
          </p:cNvSpPr>
          <p:nvPr>
            <p:ph type="title"/>
          </p:nvPr>
        </p:nvSpPr>
        <p:spPr>
          <a:xfrm>
            <a:off x="2301627" y="317683"/>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sz="2400" dirty="0">
              <a:latin typeface="Arial"/>
              <a:ea typeface="Arial"/>
              <a:cs typeface="Arial"/>
              <a:sym typeface="Arial"/>
            </a:endParaRPr>
          </a:p>
        </p:txBody>
      </p:sp>
      <p:sp>
        <p:nvSpPr>
          <p:cNvPr id="151" name="Google Shape;151;p8"/>
          <p:cNvSpPr txBox="1"/>
          <p:nvPr/>
        </p:nvSpPr>
        <p:spPr>
          <a:xfrm>
            <a:off x="2301626" y="879294"/>
            <a:ext cx="8205900" cy="296400"/>
          </a:xfrm>
          <a:prstGeom prst="rect">
            <a:avLst/>
          </a:prstGeom>
          <a:noFill/>
          <a:ln>
            <a:noFill/>
          </a:ln>
        </p:spPr>
        <p:txBody>
          <a:bodyPr spcFirstLastPara="1" wrap="square" lIns="0" tIns="17125" rIns="0" bIns="0" anchor="t" anchorCtr="0">
            <a:spAutoFit/>
          </a:bodyPr>
          <a:lstStyle/>
          <a:p>
            <a:pPr marL="12700" marR="6350" lvl="0" indent="0">
              <a:buSzPts val="1800"/>
              <a:buFont typeface="Arial"/>
              <a:buNone/>
            </a:pPr>
            <a:r>
              <a:rPr lang="iw-IL" sz="1800" dirty="0" err="1">
                <a:solidFill>
                  <a:srgbClr val="19969B"/>
                </a:solidFill>
              </a:rPr>
              <a:t>Что</a:t>
            </a:r>
            <a:r>
              <a:rPr lang="iw-IL" sz="1800" dirty="0">
                <a:solidFill>
                  <a:srgbClr val="19969B"/>
                </a:solidFill>
              </a:rPr>
              <a:t> </a:t>
            </a:r>
            <a:r>
              <a:rPr lang="iw-IL" sz="1800" dirty="0" err="1">
                <a:solidFill>
                  <a:srgbClr val="19969B"/>
                </a:solidFill>
              </a:rPr>
              <a:t>может</a:t>
            </a:r>
            <a:r>
              <a:rPr lang="iw-IL" sz="1800" dirty="0">
                <a:solidFill>
                  <a:srgbClr val="19969B"/>
                </a:solidFill>
              </a:rPr>
              <a:t> </a:t>
            </a:r>
            <a:r>
              <a:rPr lang="iw-IL" sz="1800" dirty="0" err="1">
                <a:solidFill>
                  <a:srgbClr val="19969B"/>
                </a:solidFill>
              </a:rPr>
              <a:t>утешить</a:t>
            </a:r>
            <a:r>
              <a:rPr lang="iw-IL" sz="1800" dirty="0">
                <a:solidFill>
                  <a:srgbClr val="19969B"/>
                </a:solidFill>
              </a:rPr>
              <a:t> </a:t>
            </a:r>
            <a:r>
              <a:rPr lang="iw-IL" sz="1800" dirty="0" err="1">
                <a:solidFill>
                  <a:srgbClr val="19969B"/>
                </a:solidFill>
              </a:rPr>
              <a:t>в</a:t>
            </a:r>
            <a:r>
              <a:rPr lang="iw-IL" sz="1800" dirty="0">
                <a:solidFill>
                  <a:srgbClr val="19969B"/>
                </a:solidFill>
              </a:rPr>
              <a:t> </a:t>
            </a:r>
            <a:r>
              <a:rPr lang="iw-IL" sz="1800" dirty="0" err="1">
                <a:solidFill>
                  <a:srgbClr val="19969B"/>
                </a:solidFill>
              </a:rPr>
              <a:t>месяц</a:t>
            </a:r>
            <a:r>
              <a:rPr lang="iw-IL" sz="1800" dirty="0">
                <a:solidFill>
                  <a:srgbClr val="19969B"/>
                </a:solidFill>
              </a:rPr>
              <a:t> </a:t>
            </a:r>
            <a:r>
              <a:rPr lang="iw-IL" sz="1800" dirty="0" err="1">
                <a:solidFill>
                  <a:srgbClr val="19969B"/>
                </a:solidFill>
              </a:rPr>
              <a:t>ав</a:t>
            </a:r>
            <a:r>
              <a:rPr lang="iw-IL" sz="1800" dirty="0">
                <a:solidFill>
                  <a:srgbClr val="19969B"/>
                </a:solidFill>
              </a:rPr>
              <a:t>?</a:t>
            </a:r>
            <a:endParaRPr sz="1800" dirty="0">
              <a:solidFill>
                <a:srgbClr val="19969B"/>
              </a:solidFill>
            </a:endParaRPr>
          </a:p>
        </p:txBody>
      </p:sp>
      <p:sp>
        <p:nvSpPr>
          <p:cNvPr id="152" name="Google Shape;152;p8"/>
          <p:cNvSpPr txBox="1"/>
          <p:nvPr/>
        </p:nvSpPr>
        <p:spPr>
          <a:xfrm>
            <a:off x="2301626" y="1284977"/>
            <a:ext cx="4425696" cy="5137107"/>
          </a:xfrm>
          <a:prstGeom prst="rect">
            <a:avLst/>
          </a:prstGeom>
          <a:noFill/>
          <a:ln>
            <a:noFill/>
          </a:ln>
        </p:spPr>
        <p:txBody>
          <a:bodyPr spcFirstLastPara="1" wrap="square" lIns="0" tIns="11425" rIns="0" bIns="0" anchor="t" anchorCtr="0">
            <a:spAutoFit/>
          </a:bodyPr>
          <a:lstStyle/>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Название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месяца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благословляемого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предшествующий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ему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шабат</a:t>
            </a:r>
            <a:r>
              <a:rPr lang="iw-IL" sz="2100" kern="1200" dirty="0">
                <a:solidFill>
                  <a:schemeClr val="dk1"/>
                </a:solidFill>
                <a:latin typeface="Calibri" panose="020F0502020204030204" pitchFamily="34" charset="0"/>
                <a:cs typeface="Calibri" panose="020F0502020204030204" pitchFamily="34" charset="0"/>
              </a:rPr>
              <a:t> </a:t>
            </a:r>
            <a:r>
              <a:rPr lang="ru-RU" sz="2100" kern="1200" dirty="0">
                <a:solidFill>
                  <a:schemeClr val="dk1"/>
                </a:solidFill>
                <a:latin typeface="Calibri" panose="020F0502020204030204" pitchFamily="34" charset="0"/>
                <a:cs typeface="Calibri" panose="020F0502020204030204" pitchFamily="34" charset="0"/>
              </a:rPr>
              <a:t>(</a:t>
            </a:r>
            <a:r>
              <a:rPr lang="iw-IL" sz="2100" kern="1200" dirty="0" err="1">
                <a:solidFill>
                  <a:schemeClr val="dk1"/>
                </a:solidFill>
                <a:latin typeface="Calibri" panose="020F0502020204030204" pitchFamily="34" charset="0"/>
                <a:cs typeface="Calibri" panose="020F0502020204030204" pitchFamily="34" charset="0"/>
              </a:rPr>
              <a:t>если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говорить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законах</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составления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документов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согласно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Торе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говорится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тексте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благословения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месяца</a:t>
            </a:r>
            <a:r>
              <a:rPr lang="ru-RU"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 - </a:t>
            </a:r>
            <a:r>
              <a:rPr lang="iw-IL" sz="2100" kern="1200" dirty="0" err="1">
                <a:solidFill>
                  <a:schemeClr val="dk1"/>
                </a:solidFill>
                <a:latin typeface="Calibri" panose="020F0502020204030204" pitchFamily="34" charset="0"/>
                <a:cs typeface="Calibri" panose="020F0502020204030204" pitchFamily="34" charset="0"/>
              </a:rPr>
              <a:t>менахем-ав</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Есть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мнение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что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его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следует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называть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просто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менахем</a:t>
            </a:r>
            <a:r>
              <a:rPr lang="iw-IL" sz="2100" kern="1200" dirty="0">
                <a:solidFill>
                  <a:schemeClr val="dk1"/>
                </a:solidFill>
                <a:latin typeface="Calibri" panose="020F0502020204030204" pitchFamily="34" charset="0"/>
                <a:cs typeface="Calibri" panose="020F0502020204030204" pitchFamily="34" charset="0"/>
              </a:rPr>
              <a:t> </a:t>
            </a:r>
            <a:r>
              <a:rPr lang="ru-RU" sz="2100" kern="1200" dirty="0">
                <a:solidFill>
                  <a:schemeClr val="dk1"/>
                </a:solidFill>
                <a:latin typeface="Calibri" panose="020F0502020204030204" pitchFamily="34" charset="0"/>
                <a:cs typeface="Calibri" panose="020F0502020204030204" pitchFamily="34" charset="0"/>
              </a:rPr>
              <a:t>(</a:t>
            </a:r>
            <a:r>
              <a:rPr lang="iw-IL" sz="2100" kern="1200" dirty="0" err="1">
                <a:solidFill>
                  <a:schemeClr val="dk1"/>
                </a:solidFill>
                <a:latin typeface="Calibri" panose="020F0502020204030204" pitchFamily="34" charset="0"/>
                <a:cs typeface="Calibri" panose="020F0502020204030204" pitchFamily="34" charset="0"/>
              </a:rPr>
              <a:t>без</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ав</a:t>
            </a:r>
            <a:r>
              <a:rPr lang="ru-RU"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это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касается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евреев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Торы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иудаизма</a:t>
            </a:r>
            <a:r>
              <a:rPr lang="iw-IL" sz="2100" kern="1200" dirty="0">
                <a:solidFill>
                  <a:schemeClr val="dk1"/>
                </a:solidFill>
                <a:latin typeface="Calibri" panose="020F0502020204030204" pitchFamily="34" charset="0"/>
                <a:cs typeface="Calibri" panose="020F0502020204030204" pitchFamily="34" charset="0"/>
              </a:rPr>
              <a:t> </a:t>
            </a:r>
            <a:r>
              <a:rPr lang="ru-RU" sz="2100" kern="1200" dirty="0">
                <a:solidFill>
                  <a:schemeClr val="dk1"/>
                </a:solidFill>
                <a:latin typeface="Calibri" panose="020F0502020204030204" pitchFamily="34" charset="0"/>
                <a:cs typeface="Calibri" panose="020F0502020204030204" pitchFamily="34" charset="0"/>
              </a:rPr>
              <a:t>(</a:t>
            </a:r>
            <a:r>
              <a:rPr lang="iw-IL" sz="2100" kern="1200" dirty="0" err="1">
                <a:solidFill>
                  <a:schemeClr val="dk1"/>
                </a:solidFill>
                <a:latin typeface="Calibri" panose="020F0502020204030204" pitchFamily="34" charset="0"/>
                <a:cs typeface="Calibri" panose="020F0502020204030204" pitchFamily="34" charset="0"/>
              </a:rPr>
              <a:t>ведь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название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дается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согласно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обычаю</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народа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Израиля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равного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своему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статусу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закону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Торы</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endParaRPr sz="2100" kern="1200" dirty="0">
              <a:solidFill>
                <a:schemeClr val="dk1"/>
              </a:solidFill>
              <a:latin typeface="Calibri" panose="020F0502020204030204" pitchFamily="34" charset="0"/>
              <a:cs typeface="Calibri" panose="020F0502020204030204" pitchFamily="34" charset="0"/>
            </a:endParaRPr>
          </a:p>
        </p:txBody>
      </p:sp>
      <p:sp>
        <p:nvSpPr>
          <p:cNvPr id="153" name="Google Shape;153;p8"/>
          <p:cNvSpPr txBox="1"/>
          <p:nvPr/>
        </p:nvSpPr>
        <p:spPr>
          <a:xfrm>
            <a:off x="7516561" y="1299881"/>
            <a:ext cx="3886200" cy="3165733"/>
          </a:xfrm>
          <a:prstGeom prst="rect">
            <a:avLst/>
          </a:prstGeom>
          <a:noFill/>
          <a:ln>
            <a:noFill/>
          </a:ln>
        </p:spPr>
        <p:txBody>
          <a:bodyPr spcFirstLastPara="1" wrap="square" lIns="0" tIns="11425" rIns="0" bIns="0" anchor="t" anchorCtr="0">
            <a:spAutoFit/>
          </a:bodyPr>
          <a:lstStyle/>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שמו של החודש המתברך בשבת מברכים זה - בנוגע לדיני כתיבת שטרות על פי תורה, וכפי שאומרים גם בנוסח ברכת החודש - הוא: "מנחם אב". ועד שיש דעות ששמו של החודש הוא "מנחם" (בלבד).</a:t>
            </a:r>
            <a:endParaRPr sz="2100" kern="1200" spc="-30" dirty="0">
              <a:solidFill>
                <a:srgbClr val="231F20"/>
              </a:solidFill>
              <a:latin typeface="Assistant" pitchFamily="2" charset="-79"/>
              <a:cs typeface="Assistant" pitchFamily="2" charset="-79"/>
            </a:endParaRPr>
          </a:p>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‎וכיון שזהו ענין ששייך לבני ישראל, תורה ויהדות (שהרי זה שם שנקרא על פי מנהג ישראל ש"תורה היא", </a:t>
            </a:r>
            <a:endParaRPr sz="2100" kern="1200" spc="-30" dirty="0">
              <a:solidFill>
                <a:srgbClr val="231F20"/>
              </a:solidFill>
              <a:latin typeface="Assistant" pitchFamily="2" charset="-79"/>
              <a:cs typeface="Assistant" pitchFamily="2" charset="-79"/>
            </a:endParaRPr>
          </a:p>
        </p:txBody>
      </p:sp>
      <p:sp>
        <p:nvSpPr>
          <p:cNvPr id="2" name="מציין מיקום של מספר שקופית 1">
            <a:extLst>
              <a:ext uri="{FF2B5EF4-FFF2-40B4-BE49-F238E27FC236}">
                <a16:creationId xmlns:a16="http://schemas.microsoft.com/office/drawing/2014/main" id="{45C24B7A-7352-B146-B1CE-519AECBE22B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w-IL" smtClean="0"/>
              <a:t>8</a:t>
            </a:fld>
            <a:endParaRPr lang="iw-IL"/>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58" name="Google Shape;158;p9"/>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59" name="Google Shape;159;p9"/>
          <p:cNvSpPr txBox="1"/>
          <p:nvPr/>
        </p:nvSpPr>
        <p:spPr>
          <a:xfrm>
            <a:off x="2301626" y="90814"/>
            <a:ext cx="4425696" cy="5925656"/>
          </a:xfrm>
          <a:prstGeom prst="rect">
            <a:avLst/>
          </a:prstGeom>
          <a:noFill/>
          <a:ln>
            <a:noFill/>
          </a:ln>
        </p:spPr>
        <p:txBody>
          <a:bodyPr spcFirstLastPara="1" wrap="square" lIns="0" tIns="11425" rIns="0" bIns="0" anchor="t" anchorCtr="0">
            <a:spAutoFit/>
          </a:bodyPr>
          <a:lstStyle/>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относится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еврейским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документам</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составляемым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согласно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Торе</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понятно</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что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такова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реальность</a:t>
            </a:r>
            <a:r>
              <a:rPr lang="iw-IL" sz="2100" kern="1200" dirty="0">
                <a:solidFill>
                  <a:schemeClr val="dk1"/>
                </a:solidFill>
                <a:latin typeface="Calibri" panose="020F0502020204030204" pitchFamily="34" charset="0"/>
                <a:cs typeface="Calibri" panose="020F0502020204030204" pitchFamily="34" charset="0"/>
              </a:rPr>
              <a:t> - </a:t>
            </a:r>
            <a:r>
              <a:rPr lang="iw-IL" sz="2100" kern="1200" dirty="0" err="1">
                <a:solidFill>
                  <a:schemeClr val="dk1"/>
                </a:solidFill>
                <a:latin typeface="Calibri" panose="020F0502020204030204" pitchFamily="34" charset="0"/>
                <a:cs typeface="Calibri" panose="020F0502020204030204" pitchFamily="34" charset="0"/>
              </a:rPr>
              <a:t>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месяцу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ав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относится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понятие</a:t>
            </a:r>
            <a:r>
              <a:rPr lang="iw-IL" sz="2100" kern="1200" dirty="0">
                <a:solidFill>
                  <a:schemeClr val="dk1"/>
                </a:solidFill>
                <a:latin typeface="Calibri" panose="020F0502020204030204" pitchFamily="34" charset="0"/>
                <a:cs typeface="Calibri" panose="020F0502020204030204" pitchFamily="34" charset="0"/>
              </a:rPr>
              <a:t> </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err="1">
                <a:solidFill>
                  <a:schemeClr val="dk1"/>
                </a:solidFill>
                <a:latin typeface="Calibri" panose="020F0502020204030204" pitchFamily="34" charset="0"/>
                <a:cs typeface="Calibri" panose="020F0502020204030204" pitchFamily="34" charset="0"/>
              </a:rPr>
              <a:t>менахем</a:t>
            </a:r>
            <a:r>
              <a:rPr lang="ru-RU"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утешение</a:t>
            </a:r>
            <a:r>
              <a:rPr lang="iw-IL" sz="2100" kern="1200" dirty="0">
                <a:solidFill>
                  <a:schemeClr val="dk1"/>
                </a:solidFill>
                <a:latin typeface="Calibri" panose="020F0502020204030204" pitchFamily="34" charset="0"/>
                <a:cs typeface="Calibri" panose="020F0502020204030204" pitchFamily="34" charset="0"/>
              </a:rPr>
              <a:t>. </a:t>
            </a:r>
            <a:endParaRPr lang="he-IL"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первый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взгляд</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непонятно</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можно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утверждать</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что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именно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этом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месяце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есть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утешение</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когда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все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обстоит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обратным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образом</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ибо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сказано</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пору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случки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найдут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ее</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Фактически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это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месяц</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идейно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противоположный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радости</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сказали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наши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учителя</a:t>
            </a:r>
            <a:r>
              <a:rPr lang="ru-RU"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ru-RU" sz="2100" kern="1200" dirty="0">
                <a:solidFill>
                  <a:schemeClr val="dk1"/>
                </a:solidFill>
                <a:latin typeface="Calibri" panose="020F0502020204030204" pitchFamily="34" charset="0"/>
                <a:cs typeface="Calibri" panose="020F0502020204030204" pitchFamily="34" charset="0"/>
              </a:rPr>
              <a:t>С</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наступлением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ава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уменьшают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радость</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endParaRPr sz="2100" kern="1200" dirty="0">
              <a:solidFill>
                <a:schemeClr val="dk1"/>
              </a:solidFill>
              <a:latin typeface="Calibri" panose="020F0502020204030204" pitchFamily="34" charset="0"/>
              <a:cs typeface="Calibri" panose="020F0502020204030204" pitchFamily="34" charset="0"/>
            </a:endParaRPr>
          </a:p>
        </p:txBody>
      </p:sp>
      <p:sp>
        <p:nvSpPr>
          <p:cNvPr id="160" name="Google Shape;160;p9"/>
          <p:cNvSpPr txBox="1"/>
          <p:nvPr/>
        </p:nvSpPr>
        <p:spPr>
          <a:xfrm>
            <a:off x="7516561" y="78114"/>
            <a:ext cx="3886200" cy="4742832"/>
          </a:xfrm>
          <a:prstGeom prst="rect">
            <a:avLst/>
          </a:prstGeom>
          <a:noFill/>
          <a:ln>
            <a:noFill/>
          </a:ln>
        </p:spPr>
        <p:txBody>
          <a:bodyPr spcFirstLastPara="1" wrap="square" lIns="0" tIns="11425" rIns="0" bIns="0" anchor="t" anchorCtr="0">
            <a:spAutoFit/>
          </a:bodyPr>
          <a:lstStyle/>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ונוגע לשטרות של בני ישראל שנעשים על פי תורה) - הרי מובן שכן היא המציאות, שבחודש אב נוגע בעיקר וישנו </a:t>
            </a:r>
            <a:r>
              <a:rPr lang="iw-IL" sz="2100" kern="1200" spc="-30" dirty="0" err="1">
                <a:solidFill>
                  <a:srgbClr val="231F20"/>
                </a:solidFill>
                <a:latin typeface="Assistant" pitchFamily="2" charset="-79"/>
                <a:cs typeface="Assistant" pitchFamily="2" charset="-79"/>
              </a:rPr>
              <a:t>הענין</a:t>
            </a:r>
            <a:r>
              <a:rPr lang="iw-IL" sz="2100" kern="1200" spc="-30" dirty="0">
                <a:solidFill>
                  <a:srgbClr val="231F20"/>
                </a:solidFill>
                <a:latin typeface="Assistant" pitchFamily="2" charset="-79"/>
                <a:cs typeface="Assistant" pitchFamily="2" charset="-79"/>
              </a:rPr>
              <a:t> </a:t>
            </a:r>
            <a:r>
              <a:rPr lang="iw-IL" sz="2100" kern="1200" spc="-30" dirty="0" err="1">
                <a:solidFill>
                  <a:srgbClr val="231F20"/>
                </a:solidFill>
                <a:latin typeface="Assistant" pitchFamily="2" charset="-79"/>
                <a:cs typeface="Assistant" pitchFamily="2" charset="-79"/>
              </a:rPr>
              <a:t>ד"מנחם</a:t>
            </a:r>
            <a:r>
              <a:rPr lang="iw-IL" sz="2100" kern="1200" spc="-30" dirty="0">
                <a:solidFill>
                  <a:srgbClr val="231F20"/>
                </a:solidFill>
                <a:latin typeface="Assistant" pitchFamily="2" charset="-79"/>
                <a:cs typeface="Assistant" pitchFamily="2" charset="-79"/>
              </a:rPr>
              <a:t>", ענין הנחמה. </a:t>
            </a:r>
            <a:endParaRPr lang="he-IL" sz="2100" kern="1200" spc="-30" dirty="0">
              <a:solidFill>
                <a:srgbClr val="231F20"/>
              </a:solidFill>
              <a:latin typeface="Assistant" pitchFamily="2" charset="-79"/>
              <a:cs typeface="Assistant" pitchFamily="2" charset="-79"/>
            </a:endParaRPr>
          </a:p>
          <a:p>
            <a:pPr marL="12700" marR="5080" algn="just" rtl="1">
              <a:lnSpc>
                <a:spcPct val="121500"/>
              </a:lnSpc>
              <a:buSzPts val="1800"/>
            </a:pPr>
            <a:endParaRPr lang="he-IL" sz="2100" kern="1200" spc="-30" dirty="0">
              <a:solidFill>
                <a:srgbClr val="231F20"/>
              </a:solidFill>
              <a:latin typeface="Assistant" pitchFamily="2" charset="-79"/>
              <a:cs typeface="Assistant" pitchFamily="2" charset="-79"/>
            </a:endParaRPr>
          </a:p>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ולכאורה אינו מובן: איך אפשר לומר שבחודש זה </a:t>
            </a:r>
            <a:r>
              <a:rPr lang="iw-IL" sz="2100" kern="1200" spc="-30" dirty="0" err="1">
                <a:solidFill>
                  <a:srgbClr val="231F20"/>
                </a:solidFill>
                <a:latin typeface="Assistant" pitchFamily="2" charset="-79"/>
                <a:cs typeface="Assistant" pitchFamily="2" charset="-79"/>
              </a:rPr>
              <a:t>דוקא</a:t>
            </a:r>
            <a:r>
              <a:rPr lang="iw-IL" sz="2100" kern="1200" spc="-30" dirty="0">
                <a:solidFill>
                  <a:srgbClr val="231F20"/>
                </a:solidFill>
                <a:latin typeface="Assistant" pitchFamily="2" charset="-79"/>
                <a:cs typeface="Assistant" pitchFamily="2" charset="-79"/>
              </a:rPr>
              <a:t> ישנו ענין הנחמה - בה בשעה שלכאורה הרי זה להיפך, כלשון הכתוב: "בחדשה </a:t>
            </a:r>
            <a:r>
              <a:rPr lang="iw-IL" sz="2100" kern="1200" spc="-30" dirty="0" err="1">
                <a:solidFill>
                  <a:srgbClr val="231F20"/>
                </a:solidFill>
                <a:latin typeface="Assistant" pitchFamily="2" charset="-79"/>
                <a:cs typeface="Assistant" pitchFamily="2" charset="-79"/>
              </a:rPr>
              <a:t>ימצאונה</a:t>
            </a:r>
            <a:r>
              <a:rPr lang="iw-IL" sz="2100" kern="1200" spc="-30" dirty="0">
                <a:solidFill>
                  <a:srgbClr val="231F20"/>
                </a:solidFill>
                <a:latin typeface="Assistant" pitchFamily="2" charset="-79"/>
                <a:cs typeface="Assistant" pitchFamily="2" charset="-79"/>
              </a:rPr>
              <a:t>" (חודש אחד יש בשנה וכו'), שלכן הרי זה חודש של היפך השמחה, כמאמר רבותינו ז"ל "משנכנס אב </a:t>
            </a:r>
            <a:r>
              <a:rPr lang="iw-IL" sz="2100" kern="1200" spc="-30" dirty="0" err="1">
                <a:solidFill>
                  <a:srgbClr val="231F20"/>
                </a:solidFill>
                <a:latin typeface="Assistant" pitchFamily="2" charset="-79"/>
                <a:cs typeface="Assistant" pitchFamily="2" charset="-79"/>
              </a:rPr>
              <a:t>ממעטין</a:t>
            </a:r>
            <a:r>
              <a:rPr lang="iw-IL" sz="2100" kern="1200" spc="-30" dirty="0">
                <a:solidFill>
                  <a:srgbClr val="231F20"/>
                </a:solidFill>
                <a:latin typeface="Assistant" pitchFamily="2" charset="-79"/>
                <a:cs typeface="Assistant" pitchFamily="2" charset="-79"/>
              </a:rPr>
              <a:t> בשמחה", </a:t>
            </a:r>
            <a:endParaRPr sz="2100" kern="1200" spc="-30" dirty="0">
              <a:solidFill>
                <a:srgbClr val="231F20"/>
              </a:solidFill>
              <a:latin typeface="Assistant" pitchFamily="2" charset="-79"/>
              <a:cs typeface="Assistant" pitchFamily="2" charset="-79"/>
            </a:endParaRPr>
          </a:p>
        </p:txBody>
      </p:sp>
      <p:sp>
        <p:nvSpPr>
          <p:cNvPr id="2" name="מציין מיקום של מספר שקופית 1">
            <a:extLst>
              <a:ext uri="{FF2B5EF4-FFF2-40B4-BE49-F238E27FC236}">
                <a16:creationId xmlns:a16="http://schemas.microsoft.com/office/drawing/2014/main" id="{4FF32505-A632-A842-8777-1310920FD0E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w-IL" smtClean="0"/>
              <a:t>9</a:t>
            </a:fld>
            <a:endParaRPr lang="iw-IL"/>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165" name="Google Shape;165;p10"/>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66" name="Google Shape;166;p10"/>
          <p:cNvSpPr txBox="1"/>
          <p:nvPr/>
        </p:nvSpPr>
        <p:spPr>
          <a:xfrm>
            <a:off x="2292604" y="3533708"/>
            <a:ext cx="8205900" cy="296400"/>
          </a:xfrm>
          <a:prstGeom prst="rect">
            <a:avLst/>
          </a:prstGeom>
          <a:noFill/>
          <a:ln>
            <a:noFill/>
          </a:ln>
        </p:spPr>
        <p:txBody>
          <a:bodyPr spcFirstLastPara="1" wrap="square" lIns="0" tIns="17125" rIns="0" bIns="0" anchor="t" anchorCtr="0">
            <a:spAutoFit/>
          </a:bodyPr>
          <a:lstStyle/>
          <a:p>
            <a:pPr marL="12700" marR="6350" lvl="0" indent="0">
              <a:buSzPts val="1800"/>
              <a:buFont typeface="Arial"/>
              <a:buNone/>
            </a:pPr>
            <a:r>
              <a:rPr lang="iw-IL" sz="1800" dirty="0" err="1">
                <a:solidFill>
                  <a:srgbClr val="19969B"/>
                </a:solidFill>
              </a:rPr>
              <a:t>Б-г</a:t>
            </a:r>
            <a:r>
              <a:rPr lang="iw-IL" sz="1800" dirty="0">
                <a:solidFill>
                  <a:srgbClr val="19969B"/>
                </a:solidFill>
              </a:rPr>
              <a:t> </a:t>
            </a:r>
            <a:r>
              <a:rPr lang="iw-IL" sz="1800" dirty="0" err="1">
                <a:solidFill>
                  <a:srgbClr val="19969B"/>
                </a:solidFill>
              </a:rPr>
              <a:t>излил</a:t>
            </a:r>
            <a:r>
              <a:rPr lang="iw-IL" sz="1800" dirty="0">
                <a:solidFill>
                  <a:srgbClr val="19969B"/>
                </a:solidFill>
              </a:rPr>
              <a:t> </a:t>
            </a:r>
            <a:r>
              <a:rPr lang="iw-IL" sz="1800" dirty="0" err="1">
                <a:solidFill>
                  <a:srgbClr val="19969B"/>
                </a:solidFill>
              </a:rPr>
              <a:t>Свой</a:t>
            </a:r>
            <a:r>
              <a:rPr lang="iw-IL" sz="1800" dirty="0">
                <a:solidFill>
                  <a:srgbClr val="19969B"/>
                </a:solidFill>
              </a:rPr>
              <a:t> </a:t>
            </a:r>
            <a:r>
              <a:rPr lang="iw-IL" sz="1800" dirty="0" err="1">
                <a:solidFill>
                  <a:srgbClr val="19969B"/>
                </a:solidFill>
              </a:rPr>
              <a:t>гнев</a:t>
            </a:r>
            <a:r>
              <a:rPr lang="iw-IL" sz="1800" dirty="0">
                <a:solidFill>
                  <a:srgbClr val="19969B"/>
                </a:solidFill>
              </a:rPr>
              <a:t> </a:t>
            </a:r>
            <a:r>
              <a:rPr lang="iw-IL" sz="1800" dirty="0" err="1">
                <a:solidFill>
                  <a:srgbClr val="19969B"/>
                </a:solidFill>
              </a:rPr>
              <a:t>на</a:t>
            </a:r>
            <a:r>
              <a:rPr lang="iw-IL" sz="1800" dirty="0">
                <a:solidFill>
                  <a:srgbClr val="19969B"/>
                </a:solidFill>
              </a:rPr>
              <a:t> </a:t>
            </a:r>
            <a:r>
              <a:rPr lang="iw-IL" sz="1800" dirty="0" err="1">
                <a:solidFill>
                  <a:srgbClr val="19969B"/>
                </a:solidFill>
              </a:rPr>
              <a:t>Храм</a:t>
            </a:r>
            <a:endParaRPr sz="1800" dirty="0">
              <a:solidFill>
                <a:srgbClr val="19969B"/>
              </a:solidFill>
            </a:endParaRPr>
          </a:p>
        </p:txBody>
      </p:sp>
      <p:sp>
        <p:nvSpPr>
          <p:cNvPr id="167" name="Google Shape;167;p10"/>
          <p:cNvSpPr txBox="1"/>
          <p:nvPr/>
        </p:nvSpPr>
        <p:spPr>
          <a:xfrm>
            <a:off x="2292604" y="4064213"/>
            <a:ext cx="4425696" cy="2377184"/>
          </a:xfrm>
          <a:prstGeom prst="rect">
            <a:avLst/>
          </a:prstGeom>
          <a:noFill/>
          <a:ln>
            <a:noFill/>
          </a:ln>
        </p:spPr>
        <p:txBody>
          <a:bodyPr spcFirstLastPara="1" wrap="square" lIns="0" tIns="11425" rIns="0" bIns="0" anchor="t" anchorCtr="0">
            <a:spAutoFit/>
          </a:bodyPr>
          <a:lstStyle/>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На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первый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взгляд</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можно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объяснить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все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это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согласно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толкованию</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Раши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стиха</a:t>
            </a:r>
            <a:r>
              <a:rPr lang="iw-IL" sz="2100" kern="1200" dirty="0">
                <a:solidFill>
                  <a:schemeClr val="dk1"/>
                </a:solidFill>
                <a:latin typeface="Calibri" panose="020F0502020204030204" pitchFamily="34" charset="0"/>
                <a:cs typeface="Calibri" panose="020F0502020204030204" pitchFamily="34" charset="0"/>
              </a:rPr>
              <a:t> </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err="1">
                <a:solidFill>
                  <a:schemeClr val="dk1"/>
                </a:solidFill>
                <a:latin typeface="Calibri" panose="020F0502020204030204" pitchFamily="34" charset="0"/>
                <a:cs typeface="Calibri" panose="020F0502020204030204" pitchFamily="34" charset="0"/>
              </a:rPr>
              <a:t>Прекрасны</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жилища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твои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Израиль</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Даже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когда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они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разрушены</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ибо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они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являются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взятым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них</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залогом</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их</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разрушение</a:t>
            </a:r>
            <a:r>
              <a:rPr lang="iw-IL" sz="2100" kern="1200" dirty="0">
                <a:solidFill>
                  <a:schemeClr val="dk1"/>
                </a:solidFill>
                <a:latin typeface="Calibri" panose="020F0502020204030204" pitchFamily="34" charset="0"/>
                <a:cs typeface="Calibri" panose="020F0502020204030204" pitchFamily="34" charset="0"/>
              </a:rPr>
              <a:t> -</a:t>
            </a:r>
            <a:endParaRPr sz="2100" kern="1200" dirty="0">
              <a:solidFill>
                <a:schemeClr val="dk1"/>
              </a:solidFill>
              <a:latin typeface="Calibri" panose="020F0502020204030204" pitchFamily="34" charset="0"/>
              <a:cs typeface="Calibri" panose="020F0502020204030204" pitchFamily="34" charset="0"/>
            </a:endParaRPr>
          </a:p>
        </p:txBody>
      </p:sp>
      <p:sp>
        <p:nvSpPr>
          <p:cNvPr id="168" name="Google Shape;168;p10"/>
          <p:cNvSpPr txBox="1"/>
          <p:nvPr/>
        </p:nvSpPr>
        <p:spPr>
          <a:xfrm>
            <a:off x="7512050" y="4064213"/>
            <a:ext cx="3886200" cy="1588635"/>
          </a:xfrm>
          <a:prstGeom prst="rect">
            <a:avLst/>
          </a:prstGeom>
          <a:noFill/>
          <a:ln>
            <a:noFill/>
          </a:ln>
        </p:spPr>
        <p:txBody>
          <a:bodyPr spcFirstLastPara="1" wrap="square" lIns="0" tIns="11425" rIns="0" bIns="0" anchor="t" anchorCtr="0">
            <a:spAutoFit/>
          </a:bodyPr>
          <a:lstStyle/>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לכאורה היה אפשר לבאר זאת על פי מה שנתבאר לעיל בפירוש רש"י על הפסוק "משכנותיך ישראל", "אף כשהן </a:t>
            </a:r>
            <a:r>
              <a:rPr lang="iw-IL" sz="2100" kern="1200" spc="-30" dirty="0" err="1">
                <a:solidFill>
                  <a:srgbClr val="231F20"/>
                </a:solidFill>
                <a:latin typeface="Assistant" pitchFamily="2" charset="-79"/>
                <a:cs typeface="Assistant" pitchFamily="2" charset="-79"/>
              </a:rPr>
              <a:t>חרבין</a:t>
            </a:r>
            <a:r>
              <a:rPr lang="iw-IL" sz="2100" kern="1200" spc="-30" dirty="0">
                <a:solidFill>
                  <a:srgbClr val="231F20"/>
                </a:solidFill>
                <a:latin typeface="Assistant" pitchFamily="2" charset="-79"/>
                <a:cs typeface="Assistant" pitchFamily="2" charset="-79"/>
              </a:rPr>
              <a:t>, לפי שהם משכון עליהן, </a:t>
            </a:r>
            <a:endParaRPr sz="2100" kern="1200" spc="-30" dirty="0">
              <a:solidFill>
                <a:srgbClr val="231F20"/>
              </a:solidFill>
              <a:latin typeface="Assistant" pitchFamily="2" charset="-79"/>
              <a:cs typeface="Assistant" pitchFamily="2" charset="-79"/>
            </a:endParaRPr>
          </a:p>
        </p:txBody>
      </p:sp>
      <p:sp>
        <p:nvSpPr>
          <p:cNvPr id="2" name="מציין מיקום של מספר שקופית 1">
            <a:extLst>
              <a:ext uri="{FF2B5EF4-FFF2-40B4-BE49-F238E27FC236}">
                <a16:creationId xmlns:a16="http://schemas.microsoft.com/office/drawing/2014/main" id="{912ABF07-4FD1-D946-955F-4AE21AFFCAA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w-IL" smtClean="0"/>
              <a:t>10</a:t>
            </a:fld>
            <a:endParaRPr lang="iw-IL"/>
          </a:p>
        </p:txBody>
      </p:sp>
      <p:sp>
        <p:nvSpPr>
          <p:cNvPr id="3" name="מלבן 2">
            <a:extLst>
              <a:ext uri="{FF2B5EF4-FFF2-40B4-BE49-F238E27FC236}">
                <a16:creationId xmlns:a16="http://schemas.microsoft.com/office/drawing/2014/main" id="{40C01129-6188-5644-A677-2262B74805DB}"/>
              </a:ext>
            </a:extLst>
          </p:cNvPr>
          <p:cNvSpPr/>
          <p:nvPr/>
        </p:nvSpPr>
        <p:spPr>
          <a:xfrm>
            <a:off x="2205763" y="157311"/>
            <a:ext cx="4614137" cy="3219086"/>
          </a:xfrm>
          <a:prstGeom prst="rect">
            <a:avLst/>
          </a:prstGeom>
        </p:spPr>
        <p:txBody>
          <a:bodyPr wrap="square">
            <a:spAutoFit/>
          </a:bodyPr>
          <a:lstStyle/>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Поэтому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некоторые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радостные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события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запрещены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этом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месяце</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нужно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повременить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ними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наступления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месяца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элул</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тем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менее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говорят</a:t>
            </a:r>
            <a:r>
              <a:rPr lang="iw-IL" sz="2100" kern="1200" dirty="0">
                <a:solidFill>
                  <a:schemeClr val="dk1"/>
                </a:solidFill>
                <a:latin typeface="Calibri" panose="020F0502020204030204" pitchFamily="34" charset="0"/>
                <a:cs typeface="Calibri" panose="020F0502020204030204" pitchFamily="34" charset="0"/>
              </a:rPr>
              <a:t>:</a:t>
            </a:r>
            <a:r>
              <a:rPr lang="ru-RU" sz="2100" kern="1200" dirty="0">
                <a:solidFill>
                  <a:schemeClr val="dk1"/>
                </a:solidFill>
                <a:latin typeface="Calibri" panose="020F0502020204030204" pitchFamily="34" charset="0"/>
                <a:cs typeface="Calibri" panose="020F0502020204030204" pitchFamily="34" charset="0"/>
              </a:rPr>
              <a:t> </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err="1">
                <a:solidFill>
                  <a:schemeClr val="dk1"/>
                </a:solidFill>
                <a:latin typeface="Calibri" panose="020F0502020204030204" pitchFamily="34" charset="0"/>
                <a:cs typeface="Calibri" panose="020F0502020204030204" pitchFamily="34" charset="0"/>
              </a:rPr>
              <a:t>Да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обновит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Он</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для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радости</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уже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начиная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шабата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когда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благословляем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наступающий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месяц</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есть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радость</a:t>
            </a:r>
            <a:r>
              <a:rPr lang="iw-IL" sz="2100" kern="1200" dirty="0">
                <a:solidFill>
                  <a:schemeClr val="dk1"/>
                </a:solidFill>
                <a:latin typeface="Calibri" panose="020F0502020204030204" pitchFamily="34" charset="0"/>
                <a:cs typeface="Calibri" panose="020F0502020204030204" pitchFamily="34" charset="0"/>
              </a:rPr>
              <a:t>?!</a:t>
            </a:r>
            <a:endParaRPr lang="he-IL" sz="2100" kern="1200" dirty="0">
              <a:solidFill>
                <a:schemeClr val="dk1"/>
              </a:solidFill>
              <a:latin typeface="Calibri" panose="020F0502020204030204" pitchFamily="34" charset="0"/>
              <a:cs typeface="Calibri" panose="020F0502020204030204" pitchFamily="34" charset="0"/>
            </a:endParaRPr>
          </a:p>
        </p:txBody>
      </p:sp>
      <p:sp>
        <p:nvSpPr>
          <p:cNvPr id="4" name="מלבן 3">
            <a:extLst>
              <a:ext uri="{FF2B5EF4-FFF2-40B4-BE49-F238E27FC236}">
                <a16:creationId xmlns:a16="http://schemas.microsoft.com/office/drawing/2014/main" id="{5DEA5686-3522-B44F-BF19-D55CD7954AEB}"/>
              </a:ext>
            </a:extLst>
          </p:cNvPr>
          <p:cNvSpPr/>
          <p:nvPr/>
        </p:nvSpPr>
        <p:spPr>
          <a:xfrm>
            <a:off x="7410450" y="157311"/>
            <a:ext cx="4089400" cy="2036070"/>
          </a:xfrm>
          <a:prstGeom prst="rect">
            <a:avLst/>
          </a:prstGeom>
        </p:spPr>
        <p:txBody>
          <a:bodyPr wrap="square">
            <a:spAutoFit/>
          </a:bodyPr>
          <a:lstStyle/>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ולכן יש כמה עניני שמחה שאסור לעשותם בחודש זה, אלא יש צורך להמתין לחודש אלול; ואף על פי כן אומרים "יחדשהו </a:t>
            </a:r>
            <a:r>
              <a:rPr lang="iw-IL" sz="2100" kern="1200" spc="-30" dirty="0" err="1">
                <a:solidFill>
                  <a:srgbClr val="231F20"/>
                </a:solidFill>
                <a:latin typeface="Assistant" pitchFamily="2" charset="-79"/>
                <a:cs typeface="Assistant" pitchFamily="2" charset="-79"/>
              </a:rPr>
              <a:t>כו</a:t>
            </a:r>
            <a:r>
              <a:rPr lang="iw-IL" sz="2100" kern="1200" spc="-30" dirty="0">
                <a:solidFill>
                  <a:srgbClr val="231F20"/>
                </a:solidFill>
                <a:latin typeface="Assistant" pitchFamily="2" charset="-79"/>
                <a:cs typeface="Assistant" pitchFamily="2" charset="-79"/>
              </a:rPr>
              <a:t>' לשמחה", ועד שהחל משבת מברכים ‎ישנו כבר ענין השמחה?!</a:t>
            </a:r>
            <a:endParaRPr lang="he-IL" sz="2100" kern="1200" spc="-30" dirty="0">
              <a:solidFill>
                <a:srgbClr val="231F20"/>
              </a:solidFill>
              <a:latin typeface="Assistant" pitchFamily="2" charset="-79"/>
              <a:cs typeface="Assistant" pitchFamily="2" charset="-79"/>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165" name="Google Shape;165;p10"/>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67" name="Google Shape;167;p10"/>
          <p:cNvSpPr txBox="1"/>
          <p:nvPr/>
        </p:nvSpPr>
        <p:spPr>
          <a:xfrm>
            <a:off x="2292604" y="559013"/>
            <a:ext cx="4425696" cy="5531381"/>
          </a:xfrm>
          <a:prstGeom prst="rect">
            <a:avLst/>
          </a:prstGeom>
          <a:noFill/>
          <a:ln>
            <a:noFill/>
          </a:ln>
        </p:spPr>
        <p:txBody>
          <a:bodyPr spcFirstLastPara="1" wrap="square" lIns="0" tIns="11425" rIns="0" bIns="0" anchor="t" anchorCtr="0">
            <a:spAutoFit/>
          </a:bodyPr>
          <a:lstStyle/>
          <a:p>
            <a:pPr marL="12700" marR="5080" algn="just">
              <a:lnSpc>
                <a:spcPct val="121500"/>
              </a:lnSpc>
              <a:buSzPts val="2000"/>
            </a:pP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искупление</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сказано</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Излил</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Г-сподь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гнев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Свой</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излил</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Зажег</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огонь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Сионе</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есть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разрушение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Храма</a:t>
            </a:r>
            <a:r>
              <a:rPr lang="iw-IL" sz="2100" kern="1200" dirty="0">
                <a:solidFill>
                  <a:schemeClr val="dk1"/>
                </a:solidFill>
                <a:latin typeface="Calibri" panose="020F0502020204030204" pitchFamily="34" charset="0"/>
                <a:cs typeface="Calibri" panose="020F0502020204030204" pitchFamily="34" charset="0"/>
              </a:rPr>
              <a:t> </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месяце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ав</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подобно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взятию</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залога</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благодаря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которому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обеспечивается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непрерывность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существования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еврейского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народа</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получается</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что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само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разрушение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является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своеобразным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утешением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Это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хотя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горькое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лекарство</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все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же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лекарство</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Однако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такое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объяснение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можно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применить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только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первому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разрушению</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последующим</a:t>
            </a:r>
            <a:r>
              <a:rPr lang="iw-IL"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sp>
        <p:nvSpPr>
          <p:cNvPr id="168" name="Google Shape;168;p10"/>
          <p:cNvSpPr txBox="1"/>
          <p:nvPr/>
        </p:nvSpPr>
        <p:spPr>
          <a:xfrm>
            <a:off x="7512050" y="533613"/>
            <a:ext cx="3886200" cy="4742832"/>
          </a:xfrm>
          <a:prstGeom prst="rect">
            <a:avLst/>
          </a:prstGeom>
          <a:noFill/>
          <a:ln>
            <a:noFill/>
          </a:ln>
        </p:spPr>
        <p:txBody>
          <a:bodyPr spcFirstLastPara="1" wrap="square" lIns="0" tIns="11425" rIns="0" bIns="0" anchor="t" anchorCtr="0">
            <a:spAutoFit/>
          </a:bodyPr>
          <a:lstStyle/>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וחורבנן כפרה . . שנאמר כלה ה' את חמתו, ובמה כילה, </a:t>
            </a:r>
            <a:r>
              <a:rPr lang="iw-IL" sz="2100" kern="1200" spc="-30" dirty="0" err="1">
                <a:solidFill>
                  <a:srgbClr val="231F20"/>
                </a:solidFill>
                <a:latin typeface="Assistant" pitchFamily="2" charset="-79"/>
                <a:cs typeface="Assistant" pitchFamily="2" charset="-79"/>
              </a:rPr>
              <a:t>ויצת</a:t>
            </a:r>
            <a:r>
              <a:rPr lang="iw-IL" sz="2100" kern="1200" spc="-30" dirty="0">
                <a:solidFill>
                  <a:srgbClr val="231F20"/>
                </a:solidFill>
                <a:latin typeface="Assistant" pitchFamily="2" charset="-79"/>
                <a:cs typeface="Assistant" pitchFamily="2" charset="-79"/>
              </a:rPr>
              <a:t> אש בציון", והיינו, שחורבן בית המקדש )בחודש אב( הוא בדוגמת ענין המשכון שעל ידי זה נשארת מציאותם של בני ישראל באופן שהם נצבים לעד, ונמצא, שהחורבן עצמו הוא ענין של נחמה, כיון שעל ידי זה נעשה הקיום של בני ישראל; זוהי אמנם רפואה מרה, אבל סוף כל סוף הרי זה ענין של רפואה. אבל, ביאור זה שייך לומר רק בנוגע </a:t>
            </a:r>
            <a:r>
              <a:rPr lang="iw-IL" sz="2100" kern="1200" spc="-30" dirty="0" err="1">
                <a:solidFill>
                  <a:srgbClr val="231F20"/>
                </a:solidFill>
                <a:latin typeface="Assistant" pitchFamily="2" charset="-79"/>
                <a:cs typeface="Assistant" pitchFamily="2" charset="-79"/>
              </a:rPr>
              <a:t>לענין</a:t>
            </a:r>
            <a:r>
              <a:rPr lang="iw-IL" sz="2100" kern="1200" spc="-30" dirty="0">
                <a:solidFill>
                  <a:srgbClr val="231F20"/>
                </a:solidFill>
                <a:latin typeface="Assistant" pitchFamily="2" charset="-79"/>
                <a:cs typeface="Assistant" pitchFamily="2" charset="-79"/>
              </a:rPr>
              <a:t> החורבן בפעם הראשונה, מה שאין כן בשנים </a:t>
            </a:r>
            <a:r>
              <a:rPr lang="iw-IL" sz="2100" kern="1200" spc="-30" dirty="0" err="1">
                <a:solidFill>
                  <a:srgbClr val="231F20"/>
                </a:solidFill>
                <a:latin typeface="Assistant" pitchFamily="2" charset="-79"/>
                <a:cs typeface="Assistant" pitchFamily="2" charset="-79"/>
              </a:rPr>
              <a:t>שלאחרי</a:t>
            </a:r>
            <a:r>
              <a:rPr lang="iw-IL" sz="2100" kern="1200" spc="-30" dirty="0">
                <a:solidFill>
                  <a:srgbClr val="231F20"/>
                </a:solidFill>
                <a:latin typeface="Assistant" pitchFamily="2" charset="-79"/>
                <a:cs typeface="Assistant" pitchFamily="2" charset="-79"/>
              </a:rPr>
              <a:t> זה </a:t>
            </a:r>
            <a:r>
              <a:rPr lang="iw-IL" sz="2100" kern="1200" spc="-30" dirty="0" err="1">
                <a:solidFill>
                  <a:srgbClr val="231F20"/>
                </a:solidFill>
                <a:latin typeface="Assistant" pitchFamily="2" charset="-79"/>
                <a:cs typeface="Assistant" pitchFamily="2" charset="-79"/>
              </a:rPr>
              <a:t>כו</a:t>
            </a:r>
            <a:r>
              <a:rPr lang="iw-IL" sz="2100" kern="1200" spc="-30" dirty="0">
                <a:solidFill>
                  <a:srgbClr val="231F20"/>
                </a:solidFill>
                <a:latin typeface="Assistant" pitchFamily="2" charset="-79"/>
                <a:cs typeface="Assistant" pitchFamily="2" charset="-79"/>
              </a:rPr>
              <a:t>'.</a:t>
            </a:r>
            <a:endParaRPr sz="2100" kern="1200" spc="-30" dirty="0">
              <a:solidFill>
                <a:srgbClr val="231F20"/>
              </a:solidFill>
              <a:latin typeface="Assistant" pitchFamily="2" charset="-79"/>
              <a:cs typeface="Assistant" pitchFamily="2" charset="-79"/>
            </a:endParaRPr>
          </a:p>
        </p:txBody>
      </p:sp>
      <p:sp>
        <p:nvSpPr>
          <p:cNvPr id="2" name="מציין מיקום של מספר שקופית 1">
            <a:extLst>
              <a:ext uri="{FF2B5EF4-FFF2-40B4-BE49-F238E27FC236}">
                <a16:creationId xmlns:a16="http://schemas.microsoft.com/office/drawing/2014/main" id="{912ABF07-4FD1-D946-955F-4AE21AFFCAA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w-IL" smtClean="0"/>
              <a:t>11</a:t>
            </a:fld>
            <a:endParaRPr lang="iw-IL"/>
          </a:p>
        </p:txBody>
      </p:sp>
    </p:spTree>
    <p:extLst>
      <p:ext uri="{BB962C8B-B14F-4D97-AF65-F5344CB8AC3E}">
        <p14:creationId xmlns:p14="http://schemas.microsoft.com/office/powerpoint/2010/main" val="2982835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pic>
        <p:nvPicPr>
          <p:cNvPr id="173" name="Google Shape;173;p1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74" name="Google Shape;174;p11"/>
          <p:cNvSpPr txBox="1"/>
          <p:nvPr/>
        </p:nvSpPr>
        <p:spPr>
          <a:xfrm>
            <a:off x="2450350" y="2171917"/>
            <a:ext cx="4425696" cy="3719731"/>
          </a:xfrm>
          <a:prstGeom prst="rect">
            <a:avLst/>
          </a:prstGeom>
          <a:noFill/>
          <a:ln>
            <a:noFill/>
          </a:ln>
        </p:spPr>
        <p:txBody>
          <a:bodyPr spcFirstLastPara="1" wrap="square" lIns="0" tIns="11425" rIns="0" bIns="0" anchor="t" anchorCtr="0">
            <a:spAutoFit/>
          </a:bodyPr>
          <a:lstStyle/>
          <a:p>
            <a:pPr marL="12700" marR="6350" lvl="0" indent="0">
              <a:buSzPts val="1800"/>
              <a:buFont typeface="Arial"/>
              <a:buNone/>
            </a:pPr>
            <a:r>
              <a:rPr lang="iw-IL" sz="1800" dirty="0" err="1">
                <a:solidFill>
                  <a:srgbClr val="19969B"/>
                </a:solidFill>
              </a:rPr>
              <a:t>Бемидбар</a:t>
            </a:r>
            <a:r>
              <a:rPr lang="iw-IL" sz="1800" dirty="0">
                <a:solidFill>
                  <a:srgbClr val="19969B"/>
                </a:solidFill>
              </a:rPr>
              <a:t>, </a:t>
            </a:r>
            <a:r>
              <a:rPr lang="ru-RU" sz="1800" dirty="0">
                <a:solidFill>
                  <a:srgbClr val="19969B"/>
                </a:solidFill>
              </a:rPr>
              <a:t> </a:t>
            </a:r>
            <a:r>
              <a:rPr lang="iw-IL" sz="1800" dirty="0">
                <a:solidFill>
                  <a:srgbClr val="19969B"/>
                </a:solidFill>
              </a:rPr>
              <a:t>24:5</a:t>
            </a:r>
            <a:endParaRPr sz="1800" dirty="0">
              <a:solidFill>
                <a:srgbClr val="19969B"/>
              </a:solidFill>
            </a:endParaRPr>
          </a:p>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Как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прекрасны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шатры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твои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Яаков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жилища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твои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Израиль</a:t>
            </a:r>
            <a:r>
              <a:rPr lang="iw-IL" sz="2100" kern="1200" dirty="0">
                <a:solidFill>
                  <a:schemeClr val="dk1"/>
                </a:solidFill>
                <a:latin typeface="Calibri" panose="020F0502020204030204" pitchFamily="34" charset="0"/>
                <a:cs typeface="Calibri" panose="020F0502020204030204" pitchFamily="34" charset="0"/>
              </a:rPr>
              <a:t>.</a:t>
            </a:r>
            <a:endParaRPr lang="he-IL" sz="2100" kern="1200" dirty="0">
              <a:solidFill>
                <a:schemeClr val="dk1"/>
              </a:solidFill>
              <a:latin typeface="Calibri" panose="020F0502020204030204" pitchFamily="34" charset="0"/>
              <a:cs typeface="Calibri" panose="020F0502020204030204" pitchFamily="34" charset="0"/>
            </a:endParaRPr>
          </a:p>
          <a:p>
            <a:pPr marL="12700" marR="6350" lvl="0">
              <a:buSzPts val="1800"/>
            </a:pPr>
            <a:r>
              <a:rPr lang="ru-RU" sz="1800" dirty="0" err="1">
                <a:solidFill>
                  <a:srgbClr val="19969B"/>
                </a:solidFill>
              </a:rPr>
              <a:t>Раши</a:t>
            </a:r>
            <a:endParaRPr lang="ru-RU" sz="1800" dirty="0">
              <a:solidFill>
                <a:srgbClr val="19969B"/>
              </a:solidFill>
            </a:endParaRPr>
          </a:p>
          <a:p>
            <a:pPr marL="12700" marR="5080" algn="just">
              <a:lnSpc>
                <a:spcPct val="121500"/>
              </a:lnSpc>
              <a:buSzPts val="2000"/>
            </a:pPr>
            <a:r>
              <a:rPr lang="ru-RU" sz="2100" kern="1200" dirty="0">
                <a:solidFill>
                  <a:schemeClr val="dk1"/>
                </a:solidFill>
                <a:latin typeface="Calibri" panose="020F0502020204030204" pitchFamily="34" charset="0"/>
                <a:cs typeface="Calibri" panose="020F0502020204030204" pitchFamily="34" charset="0"/>
              </a:rPr>
              <a:t>"</a:t>
            </a:r>
            <a:r>
              <a:rPr lang="ru-RU" sz="2100" b="1" kern="1200" dirty="0">
                <a:solidFill>
                  <a:schemeClr val="dk1"/>
                </a:solidFill>
                <a:latin typeface="Calibri" panose="020F0502020204030204" pitchFamily="34" charset="0"/>
                <a:cs typeface="Calibri" panose="020F0502020204030204" pitchFamily="34" charset="0"/>
              </a:rPr>
              <a:t>Как прекрасны шатры твои</a:t>
            </a:r>
            <a:r>
              <a:rPr lang="ru-RU" sz="2100" kern="1200" dirty="0">
                <a:solidFill>
                  <a:schemeClr val="dk1"/>
                </a:solidFill>
                <a:latin typeface="Calibri" panose="020F0502020204030204" pitchFamily="34" charset="0"/>
                <a:cs typeface="Calibri" panose="020F0502020204030204" pitchFamily="34" charset="0"/>
              </a:rPr>
              <a:t>”: как прекрасна Скиния в Шило и постоянный Храм, когда [Земля Израиля была] обитаема, ибо в них приносятся приношения для искупления вас [еврейского народа]</a:t>
            </a:r>
          </a:p>
        </p:txBody>
      </p:sp>
      <p:grpSp>
        <p:nvGrpSpPr>
          <p:cNvPr id="175" name="Google Shape;175;p11"/>
          <p:cNvGrpSpPr/>
          <p:nvPr/>
        </p:nvGrpSpPr>
        <p:grpSpPr>
          <a:xfrm>
            <a:off x="2450350" y="1323148"/>
            <a:ext cx="4877100" cy="476933"/>
            <a:chOff x="2423055" y="1467204"/>
            <a:chExt cx="4877100" cy="476933"/>
          </a:xfrm>
        </p:grpSpPr>
        <p:sp>
          <p:nvSpPr>
            <p:cNvPr id="176" name="Google Shape;176;p11"/>
            <p:cNvSpPr/>
            <p:nvPr/>
          </p:nvSpPr>
          <p:spPr>
            <a:xfrm rot="10800000" flipH="1">
              <a:off x="2423055" y="189841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77" name="Google Shape;177;p11"/>
            <p:cNvSpPr txBox="1"/>
            <p:nvPr/>
          </p:nvSpPr>
          <p:spPr>
            <a:xfrm>
              <a:off x="2423055" y="1467204"/>
              <a:ext cx="4877100" cy="386624"/>
            </a:xfrm>
            <a:prstGeom prst="rect">
              <a:avLst/>
            </a:prstGeom>
            <a:noFill/>
            <a:ln>
              <a:noFill/>
            </a:ln>
          </p:spPr>
          <p:txBody>
            <a:bodyPr spcFirstLastPara="1" wrap="square" lIns="0" tIns="17125" rIns="0" bIns="0" anchor="ctr" anchorCtr="0">
              <a:spAutoFit/>
            </a:bodyPr>
            <a:lstStyle/>
            <a:p>
              <a:pPr marL="12700">
                <a:buClr>
                  <a:srgbClr val="195E68"/>
                </a:buClr>
                <a:buSzPts val="2400"/>
              </a:pPr>
              <a:r>
                <a:rPr lang="ru-RU" sz="2400" dirty="0">
                  <a:solidFill>
                    <a:srgbClr val="195E68"/>
                  </a:solidFill>
                  <a:latin typeface="Arial Black" panose="020B0A04020102020204" pitchFamily="34" charset="0"/>
                </a:rPr>
                <a:t>ПЕРВОИСТОЧНИК 3</a:t>
              </a:r>
              <a:endParaRPr lang="ru-RU" sz="2400" dirty="0">
                <a:solidFill>
                  <a:schemeClr val="dk1"/>
                </a:solidFill>
              </a:endParaRPr>
            </a:p>
          </p:txBody>
        </p:sp>
      </p:grpSp>
      <p:sp>
        <p:nvSpPr>
          <p:cNvPr id="178" name="Google Shape;178;p11"/>
          <p:cNvSpPr txBox="1"/>
          <p:nvPr/>
        </p:nvSpPr>
        <p:spPr>
          <a:xfrm>
            <a:off x="7590923" y="2464094"/>
            <a:ext cx="3886200" cy="405812"/>
          </a:xfrm>
          <a:prstGeom prst="rect">
            <a:avLst/>
          </a:prstGeom>
          <a:noFill/>
          <a:ln>
            <a:noFill/>
          </a:ln>
        </p:spPr>
        <p:txBody>
          <a:bodyPr spcFirstLastPara="1" wrap="square" lIns="0" tIns="11425" rIns="0" bIns="0" anchor="t" anchorCtr="0">
            <a:spAutoFit/>
          </a:bodyPr>
          <a:lstStyle/>
          <a:p>
            <a:pPr marL="12700" marR="5080" lvl="0" indent="0" algn="r" rtl="0">
              <a:lnSpc>
                <a:spcPct val="121500"/>
              </a:lnSpc>
              <a:spcBef>
                <a:spcPts val="0"/>
              </a:spcBef>
              <a:spcAft>
                <a:spcPts val="0"/>
              </a:spcAft>
              <a:buNone/>
            </a:pPr>
            <a:r>
              <a:rPr lang="iw-IL" sz="2100" kern="1200" spc="-30" dirty="0">
                <a:solidFill>
                  <a:srgbClr val="231F20"/>
                </a:solidFill>
                <a:latin typeface="Assistant" pitchFamily="2" charset="-79"/>
                <a:cs typeface="Assistant" pitchFamily="2" charset="-79"/>
              </a:rPr>
              <a:t>מַה־טֹּבוּ </a:t>
            </a:r>
            <a:r>
              <a:rPr lang="iw-IL" sz="2100" kern="1200" spc="-30" dirty="0" err="1">
                <a:solidFill>
                  <a:srgbClr val="231F20"/>
                </a:solidFill>
                <a:latin typeface="Assistant" pitchFamily="2" charset="-79"/>
                <a:cs typeface="Assistant" pitchFamily="2" charset="-79"/>
              </a:rPr>
              <a:t>אֹהָלֶיך</a:t>
            </a:r>
            <a:r>
              <a:rPr lang="iw-IL" sz="2100" kern="1200" spc="-30" dirty="0">
                <a:solidFill>
                  <a:srgbClr val="231F20"/>
                </a:solidFill>
                <a:latin typeface="Assistant" pitchFamily="2" charset="-79"/>
                <a:cs typeface="Assistant" pitchFamily="2" charset="-79"/>
              </a:rPr>
              <a:t>ָ יַעֲקֹב </a:t>
            </a:r>
            <a:r>
              <a:rPr lang="iw-IL" sz="2100" kern="1200" spc="-30" dirty="0" err="1">
                <a:solidFill>
                  <a:srgbClr val="231F20"/>
                </a:solidFill>
                <a:latin typeface="Assistant" pitchFamily="2" charset="-79"/>
                <a:cs typeface="Assistant" pitchFamily="2" charset="-79"/>
              </a:rPr>
              <a:t>מִשְׁכְּנֹתֶיך</a:t>
            </a:r>
            <a:r>
              <a:rPr lang="iw-IL" sz="2100" kern="1200" spc="-30" dirty="0">
                <a:solidFill>
                  <a:srgbClr val="231F20"/>
                </a:solidFill>
                <a:latin typeface="Assistant" pitchFamily="2" charset="-79"/>
                <a:cs typeface="Assistant" pitchFamily="2" charset="-79"/>
              </a:rPr>
              <a:t>ָ יִשְׂרָאֵל.</a:t>
            </a:r>
            <a:endParaRPr lang="he-IL" sz="2100" kern="1200" spc="-30" dirty="0">
              <a:solidFill>
                <a:srgbClr val="231F20"/>
              </a:solidFill>
              <a:latin typeface="Assistant" pitchFamily="2" charset="-79"/>
              <a:cs typeface="Assistant" pitchFamily="2" charset="-79"/>
            </a:endParaRPr>
          </a:p>
        </p:txBody>
      </p:sp>
      <p:sp>
        <p:nvSpPr>
          <p:cNvPr id="2" name="מציין מיקום של מספר שקופית 1">
            <a:extLst>
              <a:ext uri="{FF2B5EF4-FFF2-40B4-BE49-F238E27FC236}">
                <a16:creationId xmlns:a16="http://schemas.microsoft.com/office/drawing/2014/main" id="{38F6AEFC-9C4A-824A-8F96-F645CCA1269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w-IL" smtClean="0"/>
              <a:t>12</a:t>
            </a:fld>
            <a:endParaRPr lang="iw-IL"/>
          </a:p>
        </p:txBody>
      </p:sp>
      <p:sp>
        <p:nvSpPr>
          <p:cNvPr id="3" name="מלבן 2">
            <a:extLst>
              <a:ext uri="{FF2B5EF4-FFF2-40B4-BE49-F238E27FC236}">
                <a16:creationId xmlns:a16="http://schemas.microsoft.com/office/drawing/2014/main" id="{D81EE73D-41C0-F64B-ACE3-2410B3370242}"/>
              </a:ext>
            </a:extLst>
          </p:cNvPr>
          <p:cNvSpPr/>
          <p:nvPr/>
        </p:nvSpPr>
        <p:spPr>
          <a:xfrm>
            <a:off x="7590923" y="3474333"/>
            <a:ext cx="4069058" cy="1247521"/>
          </a:xfrm>
          <a:prstGeom prst="rect">
            <a:avLst/>
          </a:prstGeom>
        </p:spPr>
        <p:txBody>
          <a:bodyPr wrap="square">
            <a:spAutoFit/>
          </a:bodyPr>
          <a:lstStyle/>
          <a:p>
            <a:pPr marL="12700" marR="5080" algn="r">
              <a:lnSpc>
                <a:spcPct val="121500"/>
              </a:lnSpc>
              <a:buSzPts val="1800"/>
            </a:pPr>
            <a:r>
              <a:rPr lang="he-IL" sz="2100" b="1" kern="1200" spc="-30" dirty="0">
                <a:solidFill>
                  <a:srgbClr val="231F20"/>
                </a:solidFill>
                <a:latin typeface="Assistant" pitchFamily="2" charset="-79"/>
                <a:cs typeface="Assistant" pitchFamily="2" charset="-79"/>
              </a:rPr>
              <a:t>מה טבו </a:t>
            </a:r>
            <a:r>
              <a:rPr lang="he-IL" sz="2100" b="1" kern="1200" spc="-30" dirty="0" err="1">
                <a:solidFill>
                  <a:srgbClr val="231F20"/>
                </a:solidFill>
                <a:latin typeface="Assistant" pitchFamily="2" charset="-79"/>
                <a:cs typeface="Assistant" pitchFamily="2" charset="-79"/>
              </a:rPr>
              <a:t>אהליך</a:t>
            </a:r>
            <a:r>
              <a:rPr lang="he-IL" sz="2100" b="1" kern="1200" spc="-30" dirty="0">
                <a:solidFill>
                  <a:srgbClr val="231F20"/>
                </a:solidFill>
                <a:latin typeface="Assistant" pitchFamily="2" charset="-79"/>
                <a:cs typeface="Assistant" pitchFamily="2" charset="-79"/>
              </a:rPr>
              <a:t>. </a:t>
            </a:r>
            <a:r>
              <a:rPr lang="he-IL" sz="2100" kern="1200" spc="-30" dirty="0">
                <a:solidFill>
                  <a:srgbClr val="231F20"/>
                </a:solidFill>
                <a:latin typeface="Assistant" pitchFamily="2" charset="-79"/>
                <a:cs typeface="Assistant" pitchFamily="2" charset="-79"/>
              </a:rPr>
              <a:t>מַה טֹּבוּ אֹהֶל שִׁילֹה וּבֵית עוֹלָמִים </a:t>
            </a:r>
            <a:r>
              <a:rPr lang="he-IL" sz="2100" kern="1200" spc="-30" dirty="0" err="1">
                <a:solidFill>
                  <a:srgbClr val="231F20"/>
                </a:solidFill>
                <a:latin typeface="Assistant" pitchFamily="2" charset="-79"/>
                <a:cs typeface="Assistant" pitchFamily="2" charset="-79"/>
              </a:rPr>
              <a:t>בְּיִשּׁוּבָן</a:t>
            </a:r>
            <a:r>
              <a:rPr lang="he-IL" sz="2100" kern="1200" spc="-30" dirty="0">
                <a:solidFill>
                  <a:srgbClr val="231F20"/>
                </a:solidFill>
                <a:latin typeface="Assistant" pitchFamily="2" charset="-79"/>
                <a:cs typeface="Assistant" pitchFamily="2" charset="-79"/>
              </a:rPr>
              <a:t>, </a:t>
            </a:r>
            <a:r>
              <a:rPr lang="he-IL" sz="2100" kern="1200" spc="-30" dirty="0" err="1">
                <a:solidFill>
                  <a:srgbClr val="231F20"/>
                </a:solidFill>
                <a:latin typeface="Assistant" pitchFamily="2" charset="-79"/>
                <a:cs typeface="Assistant" pitchFamily="2" charset="-79"/>
              </a:rPr>
              <a:t>שֶׁמַּקְרִיבִין</a:t>
            </a:r>
            <a:r>
              <a:rPr lang="he-IL" sz="2100" kern="1200" spc="-30" dirty="0">
                <a:solidFill>
                  <a:srgbClr val="231F20"/>
                </a:solidFill>
                <a:latin typeface="Assistant" pitchFamily="2" charset="-79"/>
                <a:cs typeface="Assistant" pitchFamily="2" charset="-79"/>
              </a:rPr>
              <a:t> בָּהֶן קָרְבָּנוֹת לְכַפֵּר עֲלֵיכֶם:</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pic>
        <p:nvPicPr>
          <p:cNvPr id="183" name="Google Shape;183;p1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84" name="Google Shape;184;p12"/>
          <p:cNvSpPr txBox="1"/>
          <p:nvPr/>
        </p:nvSpPr>
        <p:spPr>
          <a:xfrm>
            <a:off x="2450350" y="398484"/>
            <a:ext cx="4425696" cy="3165733"/>
          </a:xfrm>
          <a:prstGeom prst="rect">
            <a:avLst/>
          </a:prstGeom>
          <a:noFill/>
          <a:ln>
            <a:noFill/>
          </a:ln>
        </p:spPr>
        <p:txBody>
          <a:bodyPr spcFirstLastPara="1" wrap="square" lIns="0" tIns="11425" rIns="0" bIns="0" anchor="t" anchorCtr="0">
            <a:spAutoFit/>
          </a:bodyPr>
          <a:lstStyle/>
          <a:p>
            <a:pPr marL="12700" marR="5080" algn="just">
              <a:lnSpc>
                <a:spcPct val="121500"/>
              </a:lnSpc>
              <a:buSzPts val="2000"/>
            </a:pPr>
            <a:r>
              <a:rPr lang="en-US" sz="2100" kern="1200" dirty="0">
                <a:solidFill>
                  <a:schemeClr val="dk1"/>
                </a:solidFill>
                <a:latin typeface="Calibri" panose="020F0502020204030204" pitchFamily="34" charset="0"/>
                <a:cs typeface="Calibri" panose="020F0502020204030204" pitchFamily="34" charset="0"/>
              </a:rPr>
              <a:t>"</a:t>
            </a:r>
            <a:r>
              <a:rPr lang="iw-IL" sz="2100" b="1" kern="1200" dirty="0" err="1">
                <a:solidFill>
                  <a:schemeClr val="dk1"/>
                </a:solidFill>
                <a:latin typeface="Calibri" panose="020F0502020204030204" pitchFamily="34" charset="0"/>
                <a:cs typeface="Calibri" panose="020F0502020204030204" pitchFamily="34" charset="0"/>
              </a:rPr>
              <a:t>Твои</a:t>
            </a:r>
            <a:r>
              <a:rPr lang="iw-IL" sz="2100" b="1" kern="1200" dirty="0">
                <a:solidFill>
                  <a:schemeClr val="dk1"/>
                </a:solidFill>
                <a:latin typeface="Calibri" panose="020F0502020204030204" pitchFamily="34" charset="0"/>
                <a:cs typeface="Calibri" panose="020F0502020204030204" pitchFamily="34" charset="0"/>
              </a:rPr>
              <a:t> </a:t>
            </a:r>
            <a:r>
              <a:rPr lang="iw-IL" sz="2100" b="1" kern="1200" dirty="0" err="1">
                <a:solidFill>
                  <a:schemeClr val="dk1"/>
                </a:solidFill>
                <a:latin typeface="Calibri" panose="020F0502020204030204" pitchFamily="34" charset="0"/>
                <a:cs typeface="Calibri" panose="020F0502020204030204" pitchFamily="34" charset="0"/>
              </a:rPr>
              <a:t>жилища</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даже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когда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они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разрушены</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ибо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они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являются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взятым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них</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залогом</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их</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разрушение</a:t>
            </a:r>
            <a:r>
              <a:rPr lang="iw-IL" sz="2100" kern="1200" dirty="0">
                <a:solidFill>
                  <a:schemeClr val="dk1"/>
                </a:solidFill>
                <a:latin typeface="Calibri" panose="020F0502020204030204" pitchFamily="34" charset="0"/>
                <a:cs typeface="Calibri" panose="020F0502020204030204" pitchFamily="34" charset="0"/>
              </a:rPr>
              <a:t> - </a:t>
            </a:r>
            <a:r>
              <a:rPr lang="iw-IL" sz="2100" kern="1200" dirty="0" err="1">
                <a:solidFill>
                  <a:schemeClr val="dk1"/>
                </a:solidFill>
                <a:latin typeface="Calibri" panose="020F0502020204030204" pitchFamily="34" charset="0"/>
                <a:cs typeface="Calibri" panose="020F0502020204030204" pitchFamily="34" charset="0"/>
              </a:rPr>
              <a:t>искупление</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сказано</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Излил</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Г-сподь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гнев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Свой</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излил</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Зажег</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огонь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Сионе</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Ивритское</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משכנתיך</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жилища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также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можно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перевести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как</a:t>
            </a:r>
            <a:r>
              <a:rPr lang="iw-IL" sz="2100" kern="1200" dirty="0">
                <a:solidFill>
                  <a:schemeClr val="dk1"/>
                </a:solidFill>
                <a:latin typeface="Calibri" panose="020F0502020204030204" pitchFamily="34" charset="0"/>
                <a:cs typeface="Calibri" panose="020F0502020204030204" pitchFamily="34" charset="0"/>
              </a:rPr>
              <a:t> </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err="1">
                <a:solidFill>
                  <a:schemeClr val="dk1"/>
                </a:solidFill>
                <a:latin typeface="Calibri" panose="020F0502020204030204" pitchFamily="34" charset="0"/>
                <a:cs typeface="Calibri" panose="020F0502020204030204" pitchFamily="34" charset="0"/>
              </a:rPr>
              <a:t>обеспечение</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или</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залог</a:t>
            </a:r>
            <a:r>
              <a:rPr lang="en-US" sz="2100" kern="1200" dirty="0">
                <a:solidFill>
                  <a:schemeClr val="dk1"/>
                </a:solidFill>
                <a:latin typeface="Calibri" panose="020F0502020204030204" pitchFamily="34" charset="0"/>
                <a:cs typeface="Calibri" panose="020F0502020204030204" pitchFamily="34" charset="0"/>
              </a:rPr>
              <a:t>“] </a:t>
            </a:r>
            <a:endParaRPr sz="2100" kern="1200" dirty="0">
              <a:solidFill>
                <a:schemeClr val="dk1"/>
              </a:solidFill>
              <a:latin typeface="Calibri" panose="020F0502020204030204" pitchFamily="34" charset="0"/>
              <a:cs typeface="Calibri" panose="020F0502020204030204" pitchFamily="34" charset="0"/>
            </a:endParaRPr>
          </a:p>
        </p:txBody>
      </p:sp>
      <p:sp>
        <p:nvSpPr>
          <p:cNvPr id="188" name="Google Shape;188;p12"/>
          <p:cNvSpPr txBox="1"/>
          <p:nvPr/>
        </p:nvSpPr>
        <p:spPr>
          <a:xfrm>
            <a:off x="7590923" y="385784"/>
            <a:ext cx="3886200" cy="1982910"/>
          </a:xfrm>
          <a:prstGeom prst="rect">
            <a:avLst/>
          </a:prstGeom>
          <a:noFill/>
          <a:ln>
            <a:noFill/>
          </a:ln>
        </p:spPr>
        <p:txBody>
          <a:bodyPr spcFirstLastPara="1" wrap="square" lIns="0" tIns="11425" rIns="0" bIns="0" anchor="t" anchorCtr="0">
            <a:spAutoFit/>
          </a:bodyPr>
          <a:lstStyle/>
          <a:p>
            <a:pPr marL="12700" marR="5080" algn="just" rtl="1">
              <a:lnSpc>
                <a:spcPct val="121500"/>
              </a:lnSpc>
              <a:buSzPts val="1800"/>
            </a:pPr>
            <a:r>
              <a:rPr lang="iw-IL" sz="2100" b="1" kern="1200" spc="-30" dirty="0" err="1">
                <a:solidFill>
                  <a:srgbClr val="231F20"/>
                </a:solidFill>
                <a:latin typeface="Assistant" pitchFamily="2" charset="-79"/>
                <a:cs typeface="Assistant" pitchFamily="2" charset="-79"/>
              </a:rPr>
              <a:t>משכנתיך</a:t>
            </a:r>
            <a:r>
              <a:rPr lang="iw-IL" sz="2100" b="1" kern="1200" spc="-30" dirty="0">
                <a:solidFill>
                  <a:srgbClr val="231F20"/>
                </a:solidFill>
                <a:latin typeface="Assistant" pitchFamily="2" charset="-79"/>
                <a:cs typeface="Assistant" pitchFamily="2" charset="-79"/>
              </a:rPr>
              <a:t>. </a:t>
            </a:r>
            <a:r>
              <a:rPr lang="iw-IL" sz="2100" kern="1200" spc="-30" dirty="0">
                <a:solidFill>
                  <a:srgbClr val="231F20"/>
                </a:solidFill>
                <a:latin typeface="Assistant" pitchFamily="2" charset="-79"/>
                <a:cs typeface="Assistant" pitchFamily="2" charset="-79"/>
              </a:rPr>
              <a:t>אַף כְּשֶׁהֵן </a:t>
            </a:r>
            <a:r>
              <a:rPr lang="iw-IL" sz="2100" kern="1200" spc="-30" dirty="0" err="1">
                <a:solidFill>
                  <a:srgbClr val="231F20"/>
                </a:solidFill>
                <a:latin typeface="Assistant" pitchFamily="2" charset="-79"/>
                <a:cs typeface="Assistant" pitchFamily="2" charset="-79"/>
              </a:rPr>
              <a:t>חֲרֵבִין</a:t>
            </a:r>
            <a:r>
              <a:rPr lang="iw-IL" sz="2100" kern="1200" spc="-30" dirty="0">
                <a:solidFill>
                  <a:srgbClr val="231F20"/>
                </a:solidFill>
                <a:latin typeface="Assistant" pitchFamily="2" charset="-79"/>
                <a:cs typeface="Assistant" pitchFamily="2" charset="-79"/>
              </a:rPr>
              <a:t>, לְפִי שֶׁהֵן מַשְׁכּוֹן עֲלֵיכֶם, </a:t>
            </a:r>
            <a:r>
              <a:rPr lang="iw-IL" sz="2100" kern="1200" spc="-30" dirty="0" err="1">
                <a:solidFill>
                  <a:srgbClr val="231F20"/>
                </a:solidFill>
                <a:latin typeface="Assistant" pitchFamily="2" charset="-79"/>
                <a:cs typeface="Assistant" pitchFamily="2" charset="-79"/>
              </a:rPr>
              <a:t>וְחֻרְבָּנָן</a:t>
            </a:r>
            <a:r>
              <a:rPr lang="iw-IL" sz="2100" kern="1200" spc="-30" dirty="0">
                <a:solidFill>
                  <a:srgbClr val="231F20"/>
                </a:solidFill>
                <a:latin typeface="Assistant" pitchFamily="2" charset="-79"/>
                <a:cs typeface="Assistant" pitchFamily="2" charset="-79"/>
              </a:rPr>
              <a:t> כַּפָּרָה עַל הַנְּפָשׁוֹת, שֶׁנֶּאֱמַר "כִּלָּה ה' אֶת חֲמָתוֹ" (איכה ד'), וּבַמֶּה כִלָּה? (שם) "</a:t>
            </a:r>
            <a:r>
              <a:rPr lang="iw-IL" sz="2100" kern="1200" spc="-30" dirty="0" err="1">
                <a:solidFill>
                  <a:srgbClr val="231F20"/>
                </a:solidFill>
                <a:latin typeface="Assistant" pitchFamily="2" charset="-79"/>
                <a:cs typeface="Assistant" pitchFamily="2" charset="-79"/>
              </a:rPr>
              <a:t>וַיַּצֶּת</a:t>
            </a:r>
            <a:r>
              <a:rPr lang="iw-IL" sz="2100" kern="1200" spc="-30" dirty="0">
                <a:solidFill>
                  <a:srgbClr val="231F20"/>
                </a:solidFill>
                <a:latin typeface="Assistant" pitchFamily="2" charset="-79"/>
                <a:cs typeface="Assistant" pitchFamily="2" charset="-79"/>
              </a:rPr>
              <a:t> אֵשׁ בְּצִיּוֹן" (</a:t>
            </a:r>
            <a:r>
              <a:rPr lang="iw-IL" sz="2100" kern="1200" spc="-30" dirty="0" err="1">
                <a:solidFill>
                  <a:srgbClr val="231F20"/>
                </a:solidFill>
                <a:latin typeface="Assistant" pitchFamily="2" charset="-79"/>
                <a:cs typeface="Assistant" pitchFamily="2" charset="-79"/>
              </a:rPr>
              <a:t>תנחומא</a:t>
            </a:r>
            <a:r>
              <a:rPr lang="iw-IL" sz="2100" kern="1200" spc="-30" dirty="0">
                <a:solidFill>
                  <a:srgbClr val="231F20"/>
                </a:solidFill>
                <a:latin typeface="Assistant" pitchFamily="2" charset="-79"/>
                <a:cs typeface="Assistant" pitchFamily="2" charset="-79"/>
              </a:rPr>
              <a:t> משפטים):</a:t>
            </a:r>
            <a:endParaRPr sz="2100" kern="1200" spc="-30" dirty="0">
              <a:solidFill>
                <a:srgbClr val="231F20"/>
              </a:solidFill>
              <a:latin typeface="Assistant" pitchFamily="2" charset="-79"/>
              <a:cs typeface="Assistant" pitchFamily="2" charset="-79"/>
            </a:endParaRPr>
          </a:p>
        </p:txBody>
      </p:sp>
      <p:sp>
        <p:nvSpPr>
          <p:cNvPr id="2" name="מציין מיקום של מספר שקופית 1">
            <a:extLst>
              <a:ext uri="{FF2B5EF4-FFF2-40B4-BE49-F238E27FC236}">
                <a16:creationId xmlns:a16="http://schemas.microsoft.com/office/drawing/2014/main" id="{0C298771-62D5-7541-9B7F-24190B766BA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w-IL" smtClean="0"/>
              <a:t>13</a:t>
            </a:fld>
            <a:endParaRPr lang="iw-IL"/>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p1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94" name="Google Shape;194;p13"/>
          <p:cNvSpPr txBox="1"/>
          <p:nvPr/>
        </p:nvSpPr>
        <p:spPr>
          <a:xfrm>
            <a:off x="2450351" y="1253794"/>
            <a:ext cx="4425696" cy="3442732"/>
          </a:xfrm>
          <a:prstGeom prst="rect">
            <a:avLst/>
          </a:prstGeom>
          <a:noFill/>
          <a:ln>
            <a:noFill/>
          </a:ln>
        </p:spPr>
        <p:txBody>
          <a:bodyPr spcFirstLastPara="1" wrap="square" lIns="0" tIns="11425" rIns="0" bIns="0" anchor="t" anchorCtr="0">
            <a:spAutoFit/>
          </a:bodyPr>
          <a:lstStyle/>
          <a:p>
            <a:pPr marL="12700" marR="6350" lvl="0" indent="0">
              <a:buSzPts val="1800"/>
              <a:buFont typeface="Arial"/>
              <a:buNone/>
            </a:pPr>
            <a:r>
              <a:rPr lang="iw-IL" sz="1800" dirty="0" err="1">
                <a:solidFill>
                  <a:srgbClr val="19969B"/>
                </a:solidFill>
              </a:rPr>
              <a:t>Мидраш</a:t>
            </a:r>
            <a:r>
              <a:rPr lang="iw-IL" sz="1800" dirty="0">
                <a:solidFill>
                  <a:srgbClr val="19969B"/>
                </a:solidFill>
              </a:rPr>
              <a:t> </a:t>
            </a:r>
            <a:r>
              <a:rPr lang="iw-IL" sz="1800" dirty="0" err="1">
                <a:solidFill>
                  <a:srgbClr val="19969B"/>
                </a:solidFill>
              </a:rPr>
              <a:t>раба</a:t>
            </a:r>
            <a:r>
              <a:rPr lang="iw-IL" sz="1800" dirty="0">
                <a:solidFill>
                  <a:srgbClr val="19969B"/>
                </a:solidFill>
              </a:rPr>
              <a:t>, </a:t>
            </a:r>
            <a:r>
              <a:rPr lang="iw-IL" sz="1800" dirty="0" err="1">
                <a:solidFill>
                  <a:srgbClr val="19969B"/>
                </a:solidFill>
              </a:rPr>
              <a:t>Эйха</a:t>
            </a:r>
            <a:r>
              <a:rPr lang="ru-RU" sz="1800" dirty="0">
                <a:solidFill>
                  <a:srgbClr val="19969B"/>
                </a:solidFill>
              </a:rPr>
              <a:t> </a:t>
            </a:r>
            <a:r>
              <a:rPr lang="iw-IL" sz="1800" dirty="0">
                <a:solidFill>
                  <a:srgbClr val="19969B"/>
                </a:solidFill>
              </a:rPr>
              <a:t>, 4:14</a:t>
            </a:r>
            <a:endParaRPr sz="1800" dirty="0">
              <a:solidFill>
                <a:srgbClr val="19969B"/>
              </a:solidFill>
            </a:endParaRPr>
          </a:p>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Излил</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Г-сподь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Свою</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ярость</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излил</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Свой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пылающий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гнев</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Он</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зажег</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огонь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Сионе</a:t>
            </a:r>
            <a:r>
              <a:rPr lang="iw-IL"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Написано</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Гимн</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Асафа</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Б-же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язычники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вошли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Твои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владения</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Следовало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назвать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его</a:t>
            </a:r>
            <a:r>
              <a:rPr lang="iw-IL" sz="2100" kern="1200" dirty="0">
                <a:solidFill>
                  <a:schemeClr val="dk1"/>
                </a:solidFill>
                <a:latin typeface="Calibri" panose="020F0502020204030204" pitchFamily="34" charset="0"/>
                <a:cs typeface="Calibri" panose="020F0502020204030204" pitchFamily="34" charset="0"/>
              </a:rPr>
              <a:t> </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err="1">
                <a:solidFill>
                  <a:schemeClr val="dk1"/>
                </a:solidFill>
                <a:latin typeface="Calibri" panose="020F0502020204030204" pitchFamily="34" charset="0"/>
                <a:cs typeface="Calibri" panose="020F0502020204030204" pitchFamily="34" charset="0"/>
              </a:rPr>
              <a:t>плачем</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 </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err="1">
                <a:solidFill>
                  <a:schemeClr val="dk1"/>
                </a:solidFill>
                <a:latin typeface="Calibri" panose="020F0502020204030204" pitchFamily="34" charset="0"/>
                <a:cs typeface="Calibri" panose="020F0502020204030204" pitchFamily="34" charset="0"/>
              </a:rPr>
              <a:t>элегией</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или</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скорбью</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почему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именно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гимн</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Асафа</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grpSp>
        <p:nvGrpSpPr>
          <p:cNvPr id="195" name="Google Shape;195;p13"/>
          <p:cNvGrpSpPr/>
          <p:nvPr/>
        </p:nvGrpSpPr>
        <p:grpSpPr>
          <a:xfrm>
            <a:off x="2450350" y="405025"/>
            <a:ext cx="4877100" cy="476933"/>
            <a:chOff x="2423055" y="1467204"/>
            <a:chExt cx="4877100" cy="476933"/>
          </a:xfrm>
        </p:grpSpPr>
        <p:sp>
          <p:nvSpPr>
            <p:cNvPr id="196" name="Google Shape;196;p13"/>
            <p:cNvSpPr/>
            <p:nvPr/>
          </p:nvSpPr>
          <p:spPr>
            <a:xfrm rot="10800000" flipH="1">
              <a:off x="2423055" y="189841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97" name="Google Shape;197;p13"/>
            <p:cNvSpPr txBox="1"/>
            <p:nvPr/>
          </p:nvSpPr>
          <p:spPr>
            <a:xfrm>
              <a:off x="2423055" y="1467204"/>
              <a:ext cx="4877100" cy="386624"/>
            </a:xfrm>
            <a:prstGeom prst="rect">
              <a:avLst/>
            </a:prstGeom>
            <a:noFill/>
            <a:ln>
              <a:noFill/>
            </a:ln>
          </p:spPr>
          <p:txBody>
            <a:bodyPr spcFirstLastPara="1" wrap="square" lIns="0" tIns="17125" rIns="0" bIns="0" anchor="ctr" anchorCtr="0">
              <a:spAutoFit/>
            </a:bodyPr>
            <a:lstStyle/>
            <a:p>
              <a:pPr marL="12700">
                <a:buClr>
                  <a:srgbClr val="195E68"/>
                </a:buClr>
                <a:buSzPts val="2400"/>
              </a:pPr>
              <a:r>
                <a:rPr lang="ru-RU" sz="2400" dirty="0">
                  <a:solidFill>
                    <a:srgbClr val="195E68"/>
                  </a:solidFill>
                  <a:latin typeface="Arial Black" panose="020B0A04020102020204" pitchFamily="34" charset="0"/>
                </a:rPr>
                <a:t>ПЕРВОИСТОЧНИК 4</a:t>
              </a:r>
              <a:endParaRPr lang="ru-RU" sz="2400" dirty="0">
                <a:solidFill>
                  <a:schemeClr val="dk1"/>
                </a:solidFill>
              </a:endParaRPr>
            </a:p>
          </p:txBody>
        </p:sp>
      </p:grpSp>
      <p:sp>
        <p:nvSpPr>
          <p:cNvPr id="198" name="Google Shape;198;p13"/>
          <p:cNvSpPr txBox="1"/>
          <p:nvPr/>
        </p:nvSpPr>
        <p:spPr>
          <a:xfrm>
            <a:off x="7590923" y="1516296"/>
            <a:ext cx="3886200" cy="2771459"/>
          </a:xfrm>
          <a:prstGeom prst="rect">
            <a:avLst/>
          </a:prstGeom>
          <a:noFill/>
          <a:ln>
            <a:noFill/>
          </a:ln>
        </p:spPr>
        <p:txBody>
          <a:bodyPr spcFirstLastPara="1" wrap="square" lIns="0" tIns="11425" rIns="0" bIns="0" anchor="t" anchorCtr="0">
            <a:spAutoFit/>
          </a:bodyPr>
          <a:lstStyle/>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כִּלָּה ה' אֶת חֲמָתוֹ שָׁפַךְ חֲרוֹן אַפּוֹ. </a:t>
            </a:r>
            <a:r>
              <a:rPr lang="iw-IL" sz="2100" kern="1200" spc="-30" dirty="0" err="1">
                <a:solidFill>
                  <a:srgbClr val="231F20"/>
                </a:solidFill>
                <a:latin typeface="Assistant" pitchFamily="2" charset="-79"/>
                <a:cs typeface="Assistant" pitchFamily="2" charset="-79"/>
              </a:rPr>
              <a:t>וַיַּצֶּת</a:t>
            </a:r>
            <a:r>
              <a:rPr lang="iw-IL" sz="2100" kern="1200" spc="-30" dirty="0">
                <a:solidFill>
                  <a:srgbClr val="231F20"/>
                </a:solidFill>
                <a:latin typeface="Assistant" pitchFamily="2" charset="-79"/>
                <a:cs typeface="Assistant" pitchFamily="2" charset="-79"/>
              </a:rPr>
              <a:t> אֵשׁ בְּצִיּוֹן, </a:t>
            </a:r>
            <a:endParaRPr lang="he-IL" sz="2100" kern="1200" spc="-30" dirty="0">
              <a:solidFill>
                <a:srgbClr val="231F20"/>
              </a:solidFill>
              <a:latin typeface="Assistant" pitchFamily="2" charset="-79"/>
              <a:cs typeface="Assistant" pitchFamily="2" charset="-79"/>
            </a:endParaRPr>
          </a:p>
          <a:p>
            <a:pPr marL="12700" marR="5080" algn="just" rtl="1">
              <a:lnSpc>
                <a:spcPct val="121500"/>
              </a:lnSpc>
              <a:buSzPts val="1800"/>
            </a:pPr>
            <a:endParaRPr sz="2100" kern="1200" spc="-30" dirty="0">
              <a:solidFill>
                <a:srgbClr val="231F20"/>
              </a:solidFill>
              <a:latin typeface="Assistant" pitchFamily="2" charset="-79"/>
              <a:cs typeface="Assistant" pitchFamily="2" charset="-79"/>
            </a:endParaRPr>
          </a:p>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כְּתִיב (תהלים עט, א): מִזְמוֹר לְאָסָף </a:t>
            </a:r>
            <a:r>
              <a:rPr lang="iw-IL" sz="2100" kern="1200" spc="-30" dirty="0" err="1">
                <a:solidFill>
                  <a:srgbClr val="231F20"/>
                </a:solidFill>
                <a:latin typeface="Assistant" pitchFamily="2" charset="-79"/>
                <a:cs typeface="Assistant" pitchFamily="2" charset="-79"/>
              </a:rPr>
              <a:t>אֱלֹהִים</a:t>
            </a:r>
            <a:r>
              <a:rPr lang="iw-IL" sz="2100" kern="1200" spc="-30" dirty="0">
                <a:solidFill>
                  <a:srgbClr val="231F20"/>
                </a:solidFill>
                <a:latin typeface="Assistant" pitchFamily="2" charset="-79"/>
                <a:cs typeface="Assistant" pitchFamily="2" charset="-79"/>
              </a:rPr>
              <a:t> בָּאוּ גּוֹיִם בְּנַחֲלָתֶךָ, לָא </a:t>
            </a:r>
            <a:r>
              <a:rPr lang="iw-IL" sz="2100" kern="1200" spc="-30" dirty="0" err="1">
                <a:solidFill>
                  <a:srgbClr val="231F20"/>
                </a:solidFill>
                <a:latin typeface="Assistant" pitchFamily="2" charset="-79"/>
                <a:cs typeface="Assistant" pitchFamily="2" charset="-79"/>
              </a:rPr>
              <a:t>הֲוָה</a:t>
            </a:r>
            <a:r>
              <a:rPr lang="iw-IL" sz="2100" kern="1200" spc="-30" dirty="0">
                <a:solidFill>
                  <a:srgbClr val="231F20"/>
                </a:solidFill>
                <a:latin typeface="Assistant" pitchFamily="2" charset="-79"/>
                <a:cs typeface="Assistant" pitchFamily="2" charset="-79"/>
              </a:rPr>
              <a:t> קְרָא צָרִיךְ </a:t>
            </a:r>
            <a:r>
              <a:rPr lang="iw-IL" sz="2100" kern="1200" spc="-30" dirty="0" err="1">
                <a:solidFill>
                  <a:srgbClr val="231F20"/>
                </a:solidFill>
                <a:latin typeface="Assistant" pitchFamily="2" charset="-79"/>
                <a:cs typeface="Assistant" pitchFamily="2" charset="-79"/>
              </a:rPr>
              <a:t>לְמֵימַר</a:t>
            </a:r>
            <a:r>
              <a:rPr lang="iw-IL" sz="2100" kern="1200" spc="-30" dirty="0">
                <a:solidFill>
                  <a:srgbClr val="231F20"/>
                </a:solidFill>
                <a:latin typeface="Assistant" pitchFamily="2" charset="-79"/>
                <a:cs typeface="Assistant" pitchFamily="2" charset="-79"/>
              </a:rPr>
              <a:t> אֶלָּא בְּכִי לְאָסָף, נְהִי לְאָסָף, קִינָה לְאָסָף, וּמָה אוֹמֵר מִזְמוֹר לְאָסָף?</a:t>
            </a:r>
            <a:endParaRPr lang="he-IL" sz="2100" kern="1200" spc="-30" dirty="0">
              <a:solidFill>
                <a:srgbClr val="231F20"/>
              </a:solidFill>
              <a:latin typeface="Assistant" pitchFamily="2" charset="-79"/>
              <a:cs typeface="Assistant" pitchFamily="2" charset="-79"/>
            </a:endParaRPr>
          </a:p>
        </p:txBody>
      </p:sp>
      <p:sp>
        <p:nvSpPr>
          <p:cNvPr id="2" name="מציין מיקום של מספר שקופית 1">
            <a:extLst>
              <a:ext uri="{FF2B5EF4-FFF2-40B4-BE49-F238E27FC236}">
                <a16:creationId xmlns:a16="http://schemas.microsoft.com/office/drawing/2014/main" id="{B777E1CF-5C7C-5348-B1C0-498D39B03D2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w-IL" smtClean="0"/>
              <a:t>14</a:t>
            </a:fld>
            <a:endParaRPr lang="iw-IL"/>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p1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94" name="Google Shape;194;p13"/>
          <p:cNvSpPr txBox="1"/>
          <p:nvPr/>
        </p:nvSpPr>
        <p:spPr>
          <a:xfrm>
            <a:off x="2450351" y="796594"/>
            <a:ext cx="4425696" cy="3560008"/>
          </a:xfrm>
          <a:prstGeom prst="rect">
            <a:avLst/>
          </a:prstGeom>
          <a:noFill/>
          <a:ln>
            <a:noFill/>
          </a:ln>
        </p:spPr>
        <p:txBody>
          <a:bodyPr spcFirstLastPara="1" wrap="square" lIns="0" tIns="11425" rIns="0" bIns="0" anchor="t" anchorCtr="0">
            <a:spAutoFit/>
          </a:bodyPr>
          <a:lstStyle/>
          <a:p>
            <a:pPr marL="12700" marR="5080" algn="just">
              <a:lnSpc>
                <a:spcPct val="121500"/>
              </a:lnSpc>
              <a:buSzPts val="2000"/>
            </a:pPr>
            <a:r>
              <a:rPr lang="iw-IL" sz="2100" kern="1200" dirty="0">
                <a:solidFill>
                  <a:schemeClr val="dk1"/>
                </a:solidFill>
                <a:latin typeface="Calibri" panose="020F0502020204030204" pitchFamily="34" charset="0"/>
                <a:cs typeface="Calibri" panose="020F0502020204030204" pitchFamily="34" charset="0"/>
              </a:rPr>
              <a:t>…</a:t>
            </a:r>
            <a:r>
              <a:rPr lang="iw-IL" sz="2100" kern="1200" dirty="0" err="1">
                <a:solidFill>
                  <a:schemeClr val="dk1"/>
                </a:solidFill>
                <a:latin typeface="Calibri" panose="020F0502020204030204" pitchFamily="34" charset="0"/>
                <a:cs typeface="Calibri" panose="020F0502020204030204" pitchFamily="34" charset="0"/>
              </a:rPr>
              <a:t>так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было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сказано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Асафу</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Святой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благословен</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Он</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разрушил</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Храм</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сидишь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поешь</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Он</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ответил</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пою</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потому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что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Святой</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благословен</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Он</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излил</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Свою</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ярость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балки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камни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излил</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Свою</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ярость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народ</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Израиля</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написано</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 </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err="1">
                <a:solidFill>
                  <a:schemeClr val="dk1"/>
                </a:solidFill>
                <a:latin typeface="Calibri" panose="020F0502020204030204" pitchFamily="34" charset="0"/>
                <a:cs typeface="Calibri" panose="020F0502020204030204" pitchFamily="34" charset="0"/>
              </a:rPr>
              <a:t>Он</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зажег</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Сионе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огонь</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который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пожрал</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основания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sp>
        <p:nvSpPr>
          <p:cNvPr id="198" name="Google Shape;198;p13"/>
          <p:cNvSpPr txBox="1"/>
          <p:nvPr/>
        </p:nvSpPr>
        <p:spPr>
          <a:xfrm>
            <a:off x="7590923" y="796594"/>
            <a:ext cx="3886200" cy="2377184"/>
          </a:xfrm>
          <a:prstGeom prst="rect">
            <a:avLst/>
          </a:prstGeom>
          <a:noFill/>
          <a:ln>
            <a:noFill/>
          </a:ln>
        </p:spPr>
        <p:txBody>
          <a:bodyPr spcFirstLastPara="1" wrap="square" lIns="0" tIns="11425" rIns="0" bIns="0" anchor="t" anchorCtr="0">
            <a:spAutoFit/>
          </a:bodyPr>
          <a:lstStyle/>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כָּךְ אָמְרוּ לְאָסָף הַקָּדוֹשׁ בָּרוּךְ הוּא הֶחֱרִיב הֵיכָל וּמִקְדָּשׁ וְאַתָּה יוֹשֵׁב וּמְזַמֵּר? אָמַר לָהֶם: מְזַמֵּר אֲנִי שֶׁשָּׁפַךְ הַקָּדוֹשׁ בָּרוּךְ הוּא חֲמָתוֹ עַל הָעֵצִים וְעַל הָאֲבָנִים וְלֹא שָׁפַךְ חֲמָתוֹ עַל יִשְׂרָאֵל, </a:t>
            </a:r>
            <a:r>
              <a:rPr lang="iw-IL" sz="2100" kern="1200" spc="-30" dirty="0" err="1">
                <a:solidFill>
                  <a:srgbClr val="231F20"/>
                </a:solidFill>
                <a:latin typeface="Assistant" pitchFamily="2" charset="-79"/>
                <a:cs typeface="Assistant" pitchFamily="2" charset="-79"/>
              </a:rPr>
              <a:t>הֲדָא</a:t>
            </a:r>
            <a:r>
              <a:rPr lang="iw-IL" sz="2100" kern="1200" spc="-30" dirty="0">
                <a:solidFill>
                  <a:srgbClr val="231F20"/>
                </a:solidFill>
                <a:latin typeface="Assistant" pitchFamily="2" charset="-79"/>
                <a:cs typeface="Assistant" pitchFamily="2" charset="-79"/>
              </a:rPr>
              <a:t> הוּא </a:t>
            </a:r>
            <a:r>
              <a:rPr lang="iw-IL" sz="2100" kern="1200" spc="-30" dirty="0" err="1">
                <a:solidFill>
                  <a:srgbClr val="231F20"/>
                </a:solidFill>
                <a:latin typeface="Assistant" pitchFamily="2" charset="-79"/>
                <a:cs typeface="Assistant" pitchFamily="2" charset="-79"/>
              </a:rPr>
              <a:t>דִכְתִיב</a:t>
            </a:r>
            <a:r>
              <a:rPr lang="iw-IL" sz="2100" kern="1200" spc="-30" dirty="0">
                <a:solidFill>
                  <a:srgbClr val="231F20"/>
                </a:solidFill>
                <a:latin typeface="Assistant" pitchFamily="2" charset="-79"/>
                <a:cs typeface="Assistant" pitchFamily="2" charset="-79"/>
              </a:rPr>
              <a:t>: </a:t>
            </a:r>
            <a:r>
              <a:rPr lang="iw-IL" sz="2100" kern="1200" spc="-30" dirty="0" err="1">
                <a:solidFill>
                  <a:srgbClr val="231F20"/>
                </a:solidFill>
                <a:latin typeface="Assistant" pitchFamily="2" charset="-79"/>
                <a:cs typeface="Assistant" pitchFamily="2" charset="-79"/>
              </a:rPr>
              <a:t>וַיַּצֶּת</a:t>
            </a:r>
            <a:r>
              <a:rPr lang="iw-IL" sz="2100" kern="1200" spc="-30" dirty="0">
                <a:solidFill>
                  <a:srgbClr val="231F20"/>
                </a:solidFill>
                <a:latin typeface="Assistant" pitchFamily="2" charset="-79"/>
                <a:cs typeface="Assistant" pitchFamily="2" charset="-79"/>
              </a:rPr>
              <a:t> אֵשׁ בְּצִיּוֹן וַתֹּאכַל יְסֹדֹתֶיהָ.</a:t>
            </a:r>
            <a:endParaRPr sz="2100" kern="1200" spc="-30" dirty="0">
              <a:solidFill>
                <a:srgbClr val="231F20"/>
              </a:solidFill>
              <a:latin typeface="Assistant" pitchFamily="2" charset="-79"/>
              <a:cs typeface="Assistant" pitchFamily="2" charset="-79"/>
            </a:endParaRPr>
          </a:p>
        </p:txBody>
      </p:sp>
      <p:sp>
        <p:nvSpPr>
          <p:cNvPr id="2" name="מציין מיקום של מספר שקופית 1">
            <a:extLst>
              <a:ext uri="{FF2B5EF4-FFF2-40B4-BE49-F238E27FC236}">
                <a16:creationId xmlns:a16="http://schemas.microsoft.com/office/drawing/2014/main" id="{B777E1CF-5C7C-5348-B1C0-498D39B03D2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w-IL" smtClean="0"/>
              <a:t>15</a:t>
            </a:fld>
            <a:endParaRPr lang="iw-IL"/>
          </a:p>
        </p:txBody>
      </p:sp>
    </p:spTree>
    <p:extLst>
      <p:ext uri="{BB962C8B-B14F-4D97-AF65-F5344CB8AC3E}">
        <p14:creationId xmlns:p14="http://schemas.microsoft.com/office/powerpoint/2010/main" val="32888062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p14"/>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04" name="Google Shape;204;p14"/>
          <p:cNvSpPr txBox="1"/>
          <p:nvPr/>
        </p:nvSpPr>
        <p:spPr>
          <a:xfrm>
            <a:off x="744591" y="1615618"/>
            <a:ext cx="5590200" cy="411246"/>
          </a:xfrm>
          <a:prstGeom prst="rect">
            <a:avLst/>
          </a:prstGeom>
          <a:noFill/>
          <a:ln>
            <a:noFill/>
          </a:ln>
        </p:spPr>
        <p:txBody>
          <a:bodyPr spcFirstLastPara="1" wrap="square" lIns="0" tIns="17125" rIns="0" bIns="0" anchor="t" anchorCtr="0">
            <a:spAutoFit/>
          </a:bodyPr>
          <a:lstStyle/>
          <a:p>
            <a:pPr marL="12700" lvl="0" indent="0">
              <a:lnSpc>
                <a:spcPct val="80000"/>
              </a:lnSpc>
              <a:buSzPts val="3200"/>
              <a:buFont typeface="Arial"/>
              <a:buNone/>
            </a:pPr>
            <a:r>
              <a:rPr lang="ru-RU" sz="3200" b="1" kern="1200" dirty="0">
                <a:solidFill>
                  <a:srgbClr val="1B969B"/>
                </a:solidFill>
                <a:latin typeface="Arial Black" panose="020B0A04020102020204" pitchFamily="34" charset="0"/>
              </a:rPr>
              <a:t>Б</a:t>
            </a:r>
            <a:r>
              <a:rPr lang="iw-IL" sz="3200" b="1" kern="1200" dirty="0">
                <a:solidFill>
                  <a:srgbClr val="1B969B"/>
                </a:solidFill>
                <a:latin typeface="Arial Black" panose="020B0A04020102020204" pitchFamily="34" charset="0"/>
              </a:rPr>
              <a:t>.</a:t>
            </a:r>
            <a:r>
              <a:rPr lang="en-US" sz="3200" b="1" kern="1200" dirty="0">
                <a:solidFill>
                  <a:srgbClr val="1B969B"/>
                </a:solidFill>
                <a:latin typeface="Arial Black" panose="020B0A04020102020204" pitchFamily="34" charset="0"/>
              </a:rPr>
              <a:t> </a:t>
            </a:r>
            <a:r>
              <a:rPr lang="iw-IL" sz="3200" b="1" kern="1200" dirty="0" err="1">
                <a:solidFill>
                  <a:srgbClr val="1B969B"/>
                </a:solidFill>
                <a:latin typeface="Arial Black" panose="020B0A04020102020204" pitchFamily="34" charset="0"/>
              </a:rPr>
              <a:t>Сила</a:t>
            </a:r>
            <a:r>
              <a:rPr lang="iw-IL" sz="3200" b="1" kern="1200" dirty="0">
                <a:solidFill>
                  <a:srgbClr val="1B969B"/>
                </a:solidFill>
                <a:latin typeface="Arial Black" panose="020B0A04020102020204" pitchFamily="34" charset="0"/>
              </a:rPr>
              <a:t> </a:t>
            </a:r>
            <a:r>
              <a:rPr lang="iw-IL" sz="3200" b="1" kern="1200" dirty="0" err="1">
                <a:solidFill>
                  <a:srgbClr val="1B969B"/>
                </a:solidFill>
                <a:latin typeface="Arial Black" panose="020B0A04020102020204" pitchFamily="34" charset="0"/>
              </a:rPr>
              <a:t>тоски</a:t>
            </a:r>
            <a:endParaRPr sz="3200" b="1" kern="1200" dirty="0">
              <a:solidFill>
                <a:srgbClr val="1B969B"/>
              </a:solidFill>
              <a:latin typeface="Arial Black" panose="020B0A04020102020204" pitchFamily="34" charset="0"/>
            </a:endParaRPr>
          </a:p>
        </p:txBody>
      </p:sp>
      <p:sp>
        <p:nvSpPr>
          <p:cNvPr id="205" name="Google Shape;205;p14"/>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206" name="Google Shape;206;p14"/>
          <p:cNvSpPr txBox="1"/>
          <p:nvPr/>
        </p:nvSpPr>
        <p:spPr>
          <a:xfrm>
            <a:off x="9646231" y="5626103"/>
            <a:ext cx="1762795"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iw-IL" sz="1400" b="1">
                <a:solidFill>
                  <a:schemeClr val="lt1"/>
                </a:solidFill>
                <a:latin typeface="Arial"/>
                <a:ea typeface="Arial"/>
                <a:cs typeface="Arial"/>
                <a:sym typeface="Arial"/>
              </a:rPr>
              <a:t>Rosh Chodesh Menachem Av</a:t>
            </a:r>
            <a:endParaRPr sz="1400" b="1" i="0" u="none" strike="noStrike">
              <a:solidFill>
                <a:schemeClr val="lt1"/>
              </a:solidFill>
              <a:latin typeface="Arial"/>
              <a:ea typeface="Arial"/>
              <a:cs typeface="Arial"/>
              <a:sym typeface="Arial"/>
            </a:endParaRPr>
          </a:p>
        </p:txBody>
      </p:sp>
      <p:pic>
        <p:nvPicPr>
          <p:cNvPr id="207" name="Google Shape;207;p14"/>
          <p:cNvPicPr preferRelativeResize="0"/>
          <p:nvPr/>
        </p:nvPicPr>
        <p:blipFill rotWithShape="1">
          <a:blip r:embed="rId4">
            <a:alphaModFix/>
          </a:blip>
          <a:srcRect/>
          <a:stretch/>
        </p:blipFill>
        <p:spPr>
          <a:xfrm>
            <a:off x="815212" y="3310562"/>
            <a:ext cx="5590221" cy="2807746"/>
          </a:xfrm>
          <a:prstGeom prst="rect">
            <a:avLst/>
          </a:prstGeom>
          <a:noFill/>
          <a:ln>
            <a:noFill/>
          </a:ln>
        </p:spPr>
      </p:pic>
      <p:grpSp>
        <p:nvGrpSpPr>
          <p:cNvPr id="7" name="קבוצה 6">
            <a:extLst>
              <a:ext uri="{FF2B5EF4-FFF2-40B4-BE49-F238E27FC236}">
                <a16:creationId xmlns:a16="http://schemas.microsoft.com/office/drawing/2014/main" id="{99FFDBA1-0CB5-9640-B26E-A70D198B9850}"/>
              </a:ext>
            </a:extLst>
          </p:cNvPr>
          <p:cNvGrpSpPr/>
          <p:nvPr/>
        </p:nvGrpSpPr>
        <p:grpSpPr>
          <a:xfrm>
            <a:off x="6985000" y="2223650"/>
            <a:ext cx="5775292" cy="5088956"/>
            <a:chOff x="6723019" y="2352675"/>
            <a:chExt cx="5999696" cy="4913200"/>
          </a:xfrm>
        </p:grpSpPr>
        <p:grpSp>
          <p:nvGrpSpPr>
            <p:cNvPr id="8" name="קבוצה 7">
              <a:extLst>
                <a:ext uri="{FF2B5EF4-FFF2-40B4-BE49-F238E27FC236}">
                  <a16:creationId xmlns:a16="http://schemas.microsoft.com/office/drawing/2014/main" id="{50A33626-31DD-5A44-9308-DA7A76C40A98}"/>
                </a:ext>
              </a:extLst>
            </p:cNvPr>
            <p:cNvGrpSpPr/>
            <p:nvPr/>
          </p:nvGrpSpPr>
          <p:grpSpPr>
            <a:xfrm>
              <a:off x="6723019" y="2352675"/>
              <a:ext cx="5999696" cy="4913200"/>
              <a:chOff x="6723019" y="2352675"/>
              <a:chExt cx="5999696" cy="4913200"/>
            </a:xfrm>
          </p:grpSpPr>
          <p:sp>
            <p:nvSpPr>
              <p:cNvPr id="12" name="מלבן 11">
                <a:extLst>
                  <a:ext uri="{FF2B5EF4-FFF2-40B4-BE49-F238E27FC236}">
                    <a16:creationId xmlns:a16="http://schemas.microsoft.com/office/drawing/2014/main" id="{8E3FD109-B449-3540-9C2E-8DD34848F0B7}"/>
                  </a:ext>
                </a:extLst>
              </p:cNvPr>
              <p:cNvSpPr/>
              <p:nvPr/>
            </p:nvSpPr>
            <p:spPr>
              <a:xfrm>
                <a:off x="6858000" y="2352675"/>
                <a:ext cx="5334000" cy="4505325"/>
              </a:xfrm>
              <a:prstGeom prst="rect">
                <a:avLst/>
              </a:prstGeom>
              <a:solidFill>
                <a:srgbClr val="E0F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13" name="קבוצה 12">
                <a:extLst>
                  <a:ext uri="{FF2B5EF4-FFF2-40B4-BE49-F238E27FC236}">
                    <a16:creationId xmlns:a16="http://schemas.microsoft.com/office/drawing/2014/main" id="{A00AC7CD-50F2-DE4E-A3BB-DEE831F0A065}"/>
                  </a:ext>
                </a:extLst>
              </p:cNvPr>
              <p:cNvGrpSpPr/>
              <p:nvPr/>
            </p:nvGrpSpPr>
            <p:grpSpPr>
              <a:xfrm>
                <a:off x="6723019" y="4006425"/>
                <a:ext cx="5999696" cy="3259450"/>
                <a:chOff x="6723019" y="4006425"/>
                <a:chExt cx="5999696" cy="3259450"/>
              </a:xfrm>
            </p:grpSpPr>
            <p:sp>
              <p:nvSpPr>
                <p:cNvPr id="14" name="מלבן 13">
                  <a:extLst>
                    <a:ext uri="{FF2B5EF4-FFF2-40B4-BE49-F238E27FC236}">
                      <a16:creationId xmlns:a16="http://schemas.microsoft.com/office/drawing/2014/main" id="{E198F931-D2CC-4342-8BD5-3673B573187C}"/>
                    </a:ext>
                  </a:extLst>
                </p:cNvPr>
                <p:cNvSpPr/>
                <p:nvPr/>
              </p:nvSpPr>
              <p:spPr>
                <a:xfrm rot="18894284">
                  <a:off x="9465767" y="4008928"/>
                  <a:ext cx="3235485" cy="3278410"/>
                </a:xfrm>
                <a:prstGeom prst="rect">
                  <a:avLst/>
                </a:prstGeom>
                <a:solidFill>
                  <a:schemeClr val="bg1"/>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5" name="תמונה 14" descr="תמונה שמכילה טקסט, גופן, צילום מסך, גרפיקה">
                  <a:extLst>
                    <a:ext uri="{FF2B5EF4-FFF2-40B4-BE49-F238E27FC236}">
                      <a16:creationId xmlns:a16="http://schemas.microsoft.com/office/drawing/2014/main" id="{54F7E482-24F8-0245-A761-AC3907704CF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23019" y="4006425"/>
                  <a:ext cx="5157562" cy="1833016"/>
                </a:xfrm>
                <a:prstGeom prst="rect">
                  <a:avLst/>
                </a:prstGeom>
              </p:spPr>
            </p:pic>
          </p:grpSp>
        </p:grpSp>
        <p:grpSp>
          <p:nvGrpSpPr>
            <p:cNvPr id="9" name="Google Shape;90;p1">
              <a:extLst>
                <a:ext uri="{FF2B5EF4-FFF2-40B4-BE49-F238E27FC236}">
                  <a16:creationId xmlns:a16="http://schemas.microsoft.com/office/drawing/2014/main" id="{32455684-6ABC-C245-888B-07B1519AD76D}"/>
                </a:ext>
              </a:extLst>
            </p:cNvPr>
            <p:cNvGrpSpPr/>
            <p:nvPr/>
          </p:nvGrpSpPr>
          <p:grpSpPr>
            <a:xfrm>
              <a:off x="9703517" y="5794659"/>
              <a:ext cx="1762795" cy="486015"/>
              <a:chOff x="9646231" y="5640682"/>
              <a:chExt cx="1762795" cy="486015"/>
            </a:xfrm>
          </p:grpSpPr>
          <p:sp>
            <p:nvSpPr>
              <p:cNvPr id="10" name="Google Shape;91;p1">
                <a:extLst>
                  <a:ext uri="{FF2B5EF4-FFF2-40B4-BE49-F238E27FC236}">
                    <a16:creationId xmlns:a16="http://schemas.microsoft.com/office/drawing/2014/main" id="{811460E5-0C22-A14D-9A49-17CAEB8F8416}"/>
                  </a:ext>
                </a:extLst>
              </p:cNvPr>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Font typeface="Arial"/>
                  <a:buNone/>
                </a:pPr>
                <a:endParaRPr sz="1600" b="0" i="0" u="none" strike="noStrike" cap="none" dirty="0">
                  <a:solidFill>
                    <a:schemeClr val="lt1"/>
                  </a:solidFill>
                  <a:latin typeface="Calibri"/>
                  <a:ea typeface="Calibri"/>
                  <a:cs typeface="Calibri"/>
                  <a:sym typeface="Calibri"/>
                </a:endParaRPr>
              </a:p>
            </p:txBody>
          </p:sp>
          <p:sp>
            <p:nvSpPr>
              <p:cNvPr id="11" name="Google Shape;92;p1">
                <a:extLst>
                  <a:ext uri="{FF2B5EF4-FFF2-40B4-BE49-F238E27FC236}">
                    <a16:creationId xmlns:a16="http://schemas.microsoft.com/office/drawing/2014/main" id="{116F485B-2817-934C-827C-C855DBEBC1BF}"/>
                  </a:ext>
                </a:extLst>
              </p:cNvPr>
              <p:cNvSpPr txBox="1"/>
              <p:nvPr/>
            </p:nvSpPr>
            <p:spPr>
              <a:xfrm>
                <a:off x="9646231" y="5729800"/>
                <a:ext cx="1762795" cy="280195"/>
              </a:xfrm>
              <a:prstGeom prst="rect">
                <a:avLst/>
              </a:prstGeom>
              <a:noFill/>
              <a:ln>
                <a:noFill/>
              </a:ln>
            </p:spPr>
            <p:txBody>
              <a:bodyPr spcFirstLastPara="1" wrap="square" lIns="91425" tIns="45700" rIns="91425" bIns="45700" anchor="t" anchorCtr="0">
                <a:spAutoFit/>
              </a:bodyPr>
              <a:lstStyle/>
              <a:p>
                <a:pPr marR="0" lvl="0" algn="ctr" rtl="1">
                  <a:lnSpc>
                    <a:spcPct val="100000"/>
                  </a:lnSpc>
                  <a:spcBef>
                    <a:spcPts val="0"/>
                  </a:spcBef>
                  <a:spcAft>
                    <a:spcPts val="0"/>
                  </a:spcAft>
                  <a:buClr>
                    <a:srgbClr val="000000"/>
                  </a:buClr>
                  <a:buFont typeface="Arial"/>
                </a:pPr>
                <a:r>
                  <a:rPr lang="ru-RU" dirty="0" err="1">
                    <a:solidFill>
                      <a:schemeClr val="lt1"/>
                    </a:solidFill>
                  </a:rPr>
                  <a:t>Матот</a:t>
                </a:r>
                <a:r>
                  <a:rPr lang="ru-RU" dirty="0">
                    <a:solidFill>
                      <a:schemeClr val="lt1"/>
                    </a:solidFill>
                  </a:rPr>
                  <a:t> - </a:t>
                </a:r>
                <a:r>
                  <a:rPr lang="ru-RU" dirty="0" err="1">
                    <a:solidFill>
                      <a:schemeClr val="lt1"/>
                    </a:solidFill>
                  </a:rPr>
                  <a:t>Масэй</a:t>
                </a:r>
                <a:endParaRPr lang="ru-RU" dirty="0">
                  <a:solidFill>
                    <a:schemeClr val="lt1"/>
                  </a:solidFill>
                </a:endParaRPr>
              </a:p>
            </p:txBody>
          </p:sp>
        </p:grpSp>
      </p:grpSp>
      <p:sp>
        <p:nvSpPr>
          <p:cNvPr id="2" name="מציין מיקום של מספר שקופית 1">
            <a:extLst>
              <a:ext uri="{FF2B5EF4-FFF2-40B4-BE49-F238E27FC236}">
                <a16:creationId xmlns:a16="http://schemas.microsoft.com/office/drawing/2014/main" id="{790F20FD-327B-0043-90C2-0E900F2A726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w-IL" smtClean="0"/>
              <a:t>16</a:t>
            </a:fld>
            <a:endParaRPr lang="iw-IL"/>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pic>
        <p:nvPicPr>
          <p:cNvPr id="212" name="Google Shape;212;p15"/>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13" name="Google Shape;213;p15"/>
          <p:cNvSpPr/>
          <p:nvPr/>
        </p:nvSpPr>
        <p:spPr>
          <a:xfrm rot="10800000" flipH="1">
            <a:off x="2253499" y="391459"/>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dk1"/>
              </a:solidFill>
              <a:latin typeface="Calibri"/>
              <a:ea typeface="Calibri"/>
              <a:cs typeface="Calibri"/>
              <a:sym typeface="Calibri"/>
            </a:endParaRPr>
          </a:p>
        </p:txBody>
      </p:sp>
      <p:sp>
        <p:nvSpPr>
          <p:cNvPr id="214" name="Google Shape;214;p15"/>
          <p:cNvSpPr txBox="1">
            <a:spLocks noGrp="1"/>
          </p:cNvSpPr>
          <p:nvPr>
            <p:ph type="title"/>
          </p:nvPr>
        </p:nvSpPr>
        <p:spPr>
          <a:xfrm>
            <a:off x="2253500" y="64597"/>
            <a:ext cx="4438500" cy="386624"/>
          </a:xfrm>
          <a:prstGeom prst="rect">
            <a:avLst/>
          </a:prstGeom>
          <a:noFill/>
          <a:ln>
            <a:noFill/>
          </a:ln>
        </p:spPr>
        <p:txBody>
          <a:bodyPr spcFirstLastPara="1" wrap="square" lIns="0" tIns="17125" rIns="0" bIns="0" anchor="ctr" anchorCtr="0">
            <a:spAutoFit/>
          </a:bodyPr>
          <a:lstStyle/>
          <a:p>
            <a:pPr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sz="2400" dirty="0">
              <a:latin typeface="Arial"/>
              <a:ea typeface="Arial"/>
              <a:cs typeface="Arial"/>
              <a:sym typeface="Arial"/>
            </a:endParaRPr>
          </a:p>
        </p:txBody>
      </p:sp>
      <p:sp>
        <p:nvSpPr>
          <p:cNvPr id="215" name="Google Shape;215;p15"/>
          <p:cNvSpPr txBox="1"/>
          <p:nvPr/>
        </p:nvSpPr>
        <p:spPr>
          <a:xfrm>
            <a:off x="2253499" y="654875"/>
            <a:ext cx="8205900" cy="296400"/>
          </a:xfrm>
          <a:prstGeom prst="rect">
            <a:avLst/>
          </a:prstGeom>
          <a:noFill/>
          <a:ln>
            <a:noFill/>
          </a:ln>
        </p:spPr>
        <p:txBody>
          <a:bodyPr spcFirstLastPara="1" wrap="square" lIns="0" tIns="17125" rIns="0" bIns="0" anchor="t" anchorCtr="0">
            <a:spAutoFit/>
          </a:bodyPr>
          <a:lstStyle/>
          <a:p>
            <a:pPr marL="12700" marR="6350" lvl="0" indent="0">
              <a:buSzPts val="1800"/>
              <a:buFont typeface="Arial"/>
              <a:buNone/>
            </a:pPr>
            <a:r>
              <a:rPr lang="iw-IL" sz="1800" dirty="0" err="1">
                <a:solidFill>
                  <a:srgbClr val="19969B"/>
                </a:solidFill>
              </a:rPr>
              <a:t>Мы</a:t>
            </a:r>
            <a:r>
              <a:rPr lang="iw-IL" sz="1800" dirty="0">
                <a:solidFill>
                  <a:srgbClr val="19969B"/>
                </a:solidFill>
              </a:rPr>
              <a:t> </a:t>
            </a:r>
            <a:r>
              <a:rPr lang="iw-IL" sz="1800" dirty="0" err="1">
                <a:solidFill>
                  <a:srgbClr val="19969B"/>
                </a:solidFill>
              </a:rPr>
              <a:t>не</a:t>
            </a:r>
            <a:r>
              <a:rPr lang="iw-IL" sz="1800" dirty="0">
                <a:solidFill>
                  <a:srgbClr val="19969B"/>
                </a:solidFill>
              </a:rPr>
              <a:t> </a:t>
            </a:r>
            <a:r>
              <a:rPr lang="iw-IL" sz="1800" dirty="0" err="1">
                <a:solidFill>
                  <a:srgbClr val="19969B"/>
                </a:solidFill>
              </a:rPr>
              <a:t>перестанем</a:t>
            </a:r>
            <a:r>
              <a:rPr lang="iw-IL" sz="1800" dirty="0">
                <a:solidFill>
                  <a:srgbClr val="19969B"/>
                </a:solidFill>
              </a:rPr>
              <a:t> </a:t>
            </a:r>
            <a:r>
              <a:rPr lang="iw-IL" sz="1800" dirty="0" err="1">
                <a:solidFill>
                  <a:srgbClr val="19969B"/>
                </a:solidFill>
              </a:rPr>
              <a:t>ждать</a:t>
            </a:r>
            <a:r>
              <a:rPr lang="iw-IL" sz="1800" dirty="0">
                <a:solidFill>
                  <a:srgbClr val="19969B"/>
                </a:solidFill>
              </a:rPr>
              <a:t> </a:t>
            </a:r>
            <a:r>
              <a:rPr lang="iw-IL" sz="1800" dirty="0" err="1">
                <a:solidFill>
                  <a:srgbClr val="19969B"/>
                </a:solidFill>
              </a:rPr>
              <a:t>лучшего</a:t>
            </a:r>
            <a:r>
              <a:rPr lang="iw-IL" sz="1800" dirty="0">
                <a:solidFill>
                  <a:srgbClr val="19969B"/>
                </a:solidFill>
              </a:rPr>
              <a:t> </a:t>
            </a:r>
            <a:r>
              <a:rPr lang="iw-IL" sz="1800" dirty="0" err="1">
                <a:solidFill>
                  <a:srgbClr val="19969B"/>
                </a:solidFill>
              </a:rPr>
              <a:t>времени</a:t>
            </a:r>
            <a:endParaRPr sz="1800" dirty="0">
              <a:solidFill>
                <a:srgbClr val="19969B"/>
              </a:solidFill>
            </a:endParaRPr>
          </a:p>
        </p:txBody>
      </p:sp>
      <p:sp>
        <p:nvSpPr>
          <p:cNvPr id="216" name="Google Shape;216;p15"/>
          <p:cNvSpPr txBox="1"/>
          <p:nvPr/>
        </p:nvSpPr>
        <p:spPr>
          <a:xfrm>
            <a:off x="2253499" y="1136758"/>
            <a:ext cx="4425696" cy="5531381"/>
          </a:xfrm>
          <a:prstGeom prst="rect">
            <a:avLst/>
          </a:prstGeom>
          <a:noFill/>
          <a:ln>
            <a:noFill/>
          </a:ln>
        </p:spPr>
        <p:txBody>
          <a:bodyPr spcFirstLastPara="1" wrap="square" lIns="0" tIns="11425" rIns="0" bIns="0" anchor="t" anchorCtr="0">
            <a:spAutoFit/>
          </a:bodyPr>
          <a:lstStyle/>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можно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дать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следующее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объяснение</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есть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закон</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согласно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которому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три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года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придают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постоянный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статус</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евреи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находятся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Изгнании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намного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дольше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трех</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лет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времени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разрушения</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они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должны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были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уже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привыкнуть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этому</a:t>
            </a:r>
            <a:r>
              <a:rPr lang="iw-IL" sz="2100" kern="1200" dirty="0">
                <a:solidFill>
                  <a:schemeClr val="dk1"/>
                </a:solidFill>
                <a:latin typeface="Calibri" panose="020F0502020204030204" pitchFamily="34" charset="0"/>
                <a:cs typeface="Calibri" panose="020F0502020204030204" pitchFamily="34" charset="0"/>
              </a:rPr>
              <a:t>.</a:t>
            </a:r>
            <a:endParaRPr lang="he-IL"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тем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менее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видно</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что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евреев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покидает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чувство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тоски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стремления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уйти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Изгнания</a:t>
            </a:r>
            <a:r>
              <a:rPr lang="iw-IL" sz="2100" kern="1200" dirty="0">
                <a:solidFill>
                  <a:schemeClr val="dk1"/>
                </a:solidFill>
                <a:latin typeface="Calibri" panose="020F0502020204030204" pitchFamily="34" charset="0"/>
                <a:cs typeface="Calibri" panose="020F0502020204030204" pitchFamily="34" charset="0"/>
              </a:rPr>
              <a:t> </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err="1">
                <a:solidFill>
                  <a:schemeClr val="dk1"/>
                </a:solidFill>
                <a:latin typeface="Calibri" panose="020F0502020204030204" pitchFamily="34" charset="0"/>
                <a:cs typeface="Calibri" panose="020F0502020204030204" pitchFamily="34" charset="0"/>
              </a:rPr>
              <a:t>даже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тех</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евреев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что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находятся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свободных</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странах</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где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можно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следовать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Торе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заповедям</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endParaRPr sz="2100" kern="1200" dirty="0">
              <a:solidFill>
                <a:schemeClr val="dk1"/>
              </a:solidFill>
              <a:latin typeface="Calibri" panose="020F0502020204030204" pitchFamily="34" charset="0"/>
              <a:cs typeface="Calibri" panose="020F0502020204030204" pitchFamily="34" charset="0"/>
            </a:endParaRPr>
          </a:p>
        </p:txBody>
      </p:sp>
      <p:sp>
        <p:nvSpPr>
          <p:cNvPr id="217" name="Google Shape;217;p15"/>
          <p:cNvSpPr txBox="1"/>
          <p:nvPr/>
        </p:nvSpPr>
        <p:spPr>
          <a:xfrm>
            <a:off x="7492497" y="1130989"/>
            <a:ext cx="3886200" cy="5137107"/>
          </a:xfrm>
          <a:prstGeom prst="rect">
            <a:avLst/>
          </a:prstGeom>
          <a:noFill/>
          <a:ln>
            <a:noFill/>
          </a:ln>
        </p:spPr>
        <p:txBody>
          <a:bodyPr spcFirstLastPara="1" wrap="square" lIns="0" tIns="11425" rIns="0" bIns="0" anchor="t" anchorCtr="0">
            <a:spAutoFit/>
          </a:bodyPr>
          <a:lstStyle/>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ויש לומר הביאור בזה: ישנו דין </a:t>
            </a:r>
            <a:r>
              <a:rPr lang="iw-IL" sz="2100" kern="1200" spc="-30" dirty="0" err="1">
                <a:solidFill>
                  <a:srgbClr val="231F20"/>
                </a:solidFill>
                <a:latin typeface="Assistant" pitchFamily="2" charset="-79"/>
                <a:cs typeface="Assistant" pitchFamily="2" charset="-79"/>
              </a:rPr>
              <a:t>ששלש</a:t>
            </a:r>
            <a:r>
              <a:rPr lang="iw-IL" sz="2100" kern="1200" spc="-30" dirty="0">
                <a:solidFill>
                  <a:srgbClr val="231F20"/>
                </a:solidFill>
                <a:latin typeface="Assistant" pitchFamily="2" charset="-79"/>
                <a:cs typeface="Assistant" pitchFamily="2" charset="-79"/>
              </a:rPr>
              <a:t> שנים הוי חזקה. וכיון שבני ישראל נמצאים כבר בגלות הרבה יותר משלש שנים מזמן החורבן, היו צריכים כבר להתרגל לגלות.</a:t>
            </a:r>
            <a:endParaRPr lang="he-IL" sz="2100" kern="1200" spc="-30" dirty="0">
              <a:solidFill>
                <a:srgbClr val="231F20"/>
              </a:solidFill>
              <a:latin typeface="Assistant" pitchFamily="2" charset="-79"/>
              <a:cs typeface="Assistant" pitchFamily="2" charset="-79"/>
            </a:endParaRPr>
          </a:p>
          <a:p>
            <a:pPr marL="12700" marR="5080" algn="just" rtl="1">
              <a:lnSpc>
                <a:spcPct val="121500"/>
              </a:lnSpc>
              <a:buSzPts val="1800"/>
            </a:pPr>
            <a:endParaRPr lang="he-IL" sz="2100" kern="1200" spc="-30" dirty="0">
              <a:solidFill>
                <a:srgbClr val="231F20"/>
              </a:solidFill>
              <a:latin typeface="Assistant" pitchFamily="2" charset="-79"/>
              <a:cs typeface="Assistant" pitchFamily="2" charset="-79"/>
            </a:endParaRPr>
          </a:p>
          <a:p>
            <a:pPr marL="12700" marR="5080" algn="just" rtl="1">
              <a:lnSpc>
                <a:spcPct val="121500"/>
              </a:lnSpc>
              <a:buSzPts val="1800"/>
            </a:pPr>
            <a:endParaRPr lang="he-IL" sz="2100" kern="1200" spc="-30" dirty="0">
              <a:solidFill>
                <a:srgbClr val="231F20"/>
              </a:solidFill>
              <a:latin typeface="Assistant" pitchFamily="2" charset="-79"/>
              <a:cs typeface="Assistant" pitchFamily="2" charset="-79"/>
            </a:endParaRPr>
          </a:p>
          <a:p>
            <a:pPr marL="12700" marR="5080" algn="just" rtl="1">
              <a:lnSpc>
                <a:spcPct val="121500"/>
              </a:lnSpc>
              <a:buSzPts val="1800"/>
            </a:pPr>
            <a:endParaRPr lang="he-IL" sz="2100" kern="1200" spc="-30" dirty="0">
              <a:solidFill>
                <a:srgbClr val="231F20"/>
              </a:solidFill>
              <a:latin typeface="Assistant" pitchFamily="2" charset="-79"/>
              <a:cs typeface="Assistant" pitchFamily="2" charset="-79"/>
            </a:endParaRPr>
          </a:p>
          <a:p>
            <a:pPr marL="12700" marR="5080" algn="just" rtl="1">
              <a:lnSpc>
                <a:spcPct val="121500"/>
              </a:lnSpc>
              <a:buSzPts val="1800"/>
            </a:pPr>
            <a:endParaRPr lang="he-IL" sz="2100" kern="1200" spc="-30" dirty="0">
              <a:solidFill>
                <a:srgbClr val="231F20"/>
              </a:solidFill>
              <a:latin typeface="Assistant" pitchFamily="2" charset="-79"/>
              <a:cs typeface="Assistant" pitchFamily="2" charset="-79"/>
            </a:endParaRPr>
          </a:p>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ואף על פי כן רואים לפועל שבמשך כל הזמן יש אצל בני ישראל רגש של געגועים ותשוקה לצאת מהגלות (אפילו אצל אלו שנמצאים בארצות הרווחה, ששם יכולים לקיים תורה ומצוות </a:t>
            </a:r>
            <a:r>
              <a:rPr lang="iw-IL" sz="2100" kern="1200" spc="-30" dirty="0" err="1">
                <a:solidFill>
                  <a:srgbClr val="231F20"/>
                </a:solidFill>
                <a:latin typeface="Assistant" pitchFamily="2" charset="-79"/>
                <a:cs typeface="Assistant" pitchFamily="2" charset="-79"/>
              </a:rPr>
              <a:t>כו</a:t>
            </a:r>
            <a:r>
              <a:rPr lang="iw-IL" sz="2100" kern="1200" spc="-30" dirty="0">
                <a:solidFill>
                  <a:srgbClr val="231F20"/>
                </a:solidFill>
                <a:latin typeface="Assistant" pitchFamily="2" charset="-79"/>
                <a:cs typeface="Assistant" pitchFamily="2" charset="-79"/>
              </a:rPr>
              <a:t>'),</a:t>
            </a:r>
            <a:endParaRPr sz="2100" kern="1200" spc="-30" dirty="0">
              <a:solidFill>
                <a:srgbClr val="231F20"/>
              </a:solidFill>
              <a:latin typeface="Assistant" pitchFamily="2" charset="-79"/>
              <a:cs typeface="Assistant" pitchFamily="2" charset="-79"/>
            </a:endParaRPr>
          </a:p>
        </p:txBody>
      </p:sp>
      <p:sp>
        <p:nvSpPr>
          <p:cNvPr id="2" name="מציין מיקום של מספר שקופית 1">
            <a:extLst>
              <a:ext uri="{FF2B5EF4-FFF2-40B4-BE49-F238E27FC236}">
                <a16:creationId xmlns:a16="http://schemas.microsoft.com/office/drawing/2014/main" id="{820CD2D8-4EDF-6247-9D45-C1941715190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w-IL" smtClean="0"/>
              <a:t>17</a:t>
            </a:fld>
            <a:endParaRPr lang="iw-IL"/>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pic>
        <p:nvPicPr>
          <p:cNvPr id="222" name="Google Shape;222;p16"/>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23" name="Google Shape;223;p16"/>
          <p:cNvSpPr txBox="1"/>
          <p:nvPr/>
        </p:nvSpPr>
        <p:spPr>
          <a:xfrm>
            <a:off x="2276693" y="416223"/>
            <a:ext cx="4425696" cy="5925656"/>
          </a:xfrm>
          <a:prstGeom prst="rect">
            <a:avLst/>
          </a:prstGeom>
          <a:noFill/>
          <a:ln>
            <a:noFill/>
          </a:ln>
        </p:spPr>
        <p:txBody>
          <a:bodyPr spcFirstLastPara="1" wrap="square" lIns="0" tIns="11425" rIns="0" bIns="0" anchor="t" anchorCtr="0">
            <a:spAutoFit/>
          </a:bodyPr>
          <a:lstStyle/>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только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мыслях</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воззваниях</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просим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об</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этом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молитве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Шмоне-Эсре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три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раза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день</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Росток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Давида</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раба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Твоего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т.д</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увидят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глаза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наши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возвращение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Твое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Сион</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err="1">
                <a:solidFill>
                  <a:schemeClr val="dk1"/>
                </a:solidFill>
                <a:latin typeface="Calibri" panose="020F0502020204030204" pitchFamily="34" charset="0"/>
                <a:cs typeface="Calibri" panose="020F0502020204030204" pitchFamily="34" charset="0"/>
              </a:rPr>
              <a:t>Возвращающий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Свое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присутствие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Сион</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собраниях</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десяти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евреев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когда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молитва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становится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публичной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это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провозглашает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вслух</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ведущий</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очевидно</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это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делается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чувством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ведь</a:t>
            </a:r>
            <a:r>
              <a:rPr lang="iw-IL" sz="2100" kern="1200" dirty="0">
                <a:solidFill>
                  <a:schemeClr val="dk1"/>
                </a:solidFill>
                <a:latin typeface="Calibri" panose="020F0502020204030204" pitchFamily="34" charset="0"/>
                <a:cs typeface="Calibri" panose="020F0502020204030204" pitchFamily="34" charset="0"/>
              </a:rPr>
              <a:t> </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err="1">
                <a:solidFill>
                  <a:schemeClr val="dk1"/>
                </a:solidFill>
                <a:latin typeface="Calibri" panose="020F0502020204030204" pitchFamily="34" charset="0"/>
                <a:cs typeface="Calibri" panose="020F0502020204030204" pitchFamily="34" charset="0"/>
              </a:rPr>
              <a:t>Б-г</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заглядывает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сердце</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какой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же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глупец</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ибо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сказано</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Разве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глупцами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будем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иметь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дело</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будет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произносить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это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без</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чувства</a:t>
            </a:r>
            <a:r>
              <a:rPr lang="iw-IL"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sp>
        <p:nvSpPr>
          <p:cNvPr id="224" name="Google Shape;224;p16"/>
          <p:cNvSpPr txBox="1"/>
          <p:nvPr/>
        </p:nvSpPr>
        <p:spPr>
          <a:xfrm>
            <a:off x="7504094" y="428923"/>
            <a:ext cx="3886200" cy="4348558"/>
          </a:xfrm>
          <a:prstGeom prst="rect">
            <a:avLst/>
          </a:prstGeom>
          <a:noFill/>
          <a:ln>
            <a:noFill/>
          </a:ln>
        </p:spPr>
        <p:txBody>
          <a:bodyPr spcFirstLastPara="1" wrap="square" lIns="0" tIns="11425" rIns="0" bIns="0" anchor="t" anchorCtr="0">
            <a:spAutoFit/>
          </a:bodyPr>
          <a:lstStyle/>
          <a:p>
            <a:pPr marL="12700" marR="5080" lvl="0" indent="0" algn="just" rtl="1">
              <a:lnSpc>
                <a:spcPct val="121500"/>
              </a:lnSpc>
              <a:spcBef>
                <a:spcPts val="0"/>
              </a:spcBef>
              <a:spcAft>
                <a:spcPts val="0"/>
              </a:spcAft>
              <a:buNone/>
            </a:pPr>
            <a:r>
              <a:rPr lang="iw-IL" sz="2000" dirty="0">
                <a:solidFill>
                  <a:srgbClr val="231F20"/>
                </a:solidFill>
                <a:latin typeface="Arial"/>
                <a:ea typeface="Arial"/>
                <a:cs typeface="Arial"/>
                <a:sym typeface="Arial"/>
              </a:rPr>
              <a:t>‎</a:t>
            </a:r>
            <a:r>
              <a:rPr lang="iw-IL" sz="2100" kern="1200" spc="-30" dirty="0">
                <a:solidFill>
                  <a:srgbClr val="231F20"/>
                </a:solidFill>
                <a:latin typeface="Assistant" pitchFamily="2" charset="-79"/>
                <a:cs typeface="Assistant" pitchFamily="2" charset="-79"/>
              </a:rPr>
              <a:t>ולא רק במחשבה, אלא גם בדיבור - כפי שאומרים בתפלת שמונה-עשרה שלושה פעמים בכל יום: "את צמח דוד עבדך </a:t>
            </a:r>
            <a:r>
              <a:rPr lang="iw-IL" sz="2100" kern="1200" spc="-30" dirty="0" err="1">
                <a:solidFill>
                  <a:srgbClr val="231F20"/>
                </a:solidFill>
                <a:latin typeface="Assistant" pitchFamily="2" charset="-79"/>
                <a:cs typeface="Assistant" pitchFamily="2" charset="-79"/>
              </a:rPr>
              <a:t>כו</a:t>
            </a:r>
            <a:r>
              <a:rPr lang="iw-IL" sz="2100" kern="1200" spc="-30" dirty="0">
                <a:solidFill>
                  <a:srgbClr val="231F20"/>
                </a:solidFill>
                <a:latin typeface="Assistant" pitchFamily="2" charset="-79"/>
                <a:cs typeface="Assistant" pitchFamily="2" charset="-79"/>
              </a:rPr>
              <a:t>'", "ותחזינה עינינו בשובך לציון", עד "המחזיר שכינתו לציון", וכאשר מתאספים עשרה מישראל, שזהו ענין של </a:t>
            </a:r>
            <a:r>
              <a:rPr lang="iw-IL" sz="2100" kern="1200" spc="-30" dirty="0" err="1">
                <a:solidFill>
                  <a:srgbClr val="231F20"/>
                </a:solidFill>
                <a:latin typeface="Assistant" pitchFamily="2" charset="-79"/>
                <a:cs typeface="Assistant" pitchFamily="2" charset="-79"/>
              </a:rPr>
              <a:t>פרהסיא</a:t>
            </a:r>
            <a:r>
              <a:rPr lang="iw-IL" sz="2100" kern="1200" spc="-30" dirty="0">
                <a:solidFill>
                  <a:srgbClr val="231F20"/>
                </a:solidFill>
                <a:latin typeface="Assistant" pitchFamily="2" charset="-79"/>
                <a:cs typeface="Assistant" pitchFamily="2" charset="-79"/>
              </a:rPr>
              <a:t>, אזי מכריז זאת השליח ציבור בגלוי, </a:t>
            </a:r>
            <a:r>
              <a:rPr lang="iw-IL" sz="2100" kern="1200" spc="-30" dirty="0" err="1">
                <a:solidFill>
                  <a:srgbClr val="231F20"/>
                </a:solidFill>
                <a:latin typeface="Assistant" pitchFamily="2" charset="-79"/>
                <a:cs typeface="Assistant" pitchFamily="2" charset="-79"/>
              </a:rPr>
              <a:t>ובודאי</a:t>
            </a:r>
            <a:r>
              <a:rPr lang="iw-IL" sz="2100" kern="1200" spc="-30" dirty="0">
                <a:solidFill>
                  <a:srgbClr val="231F20"/>
                </a:solidFill>
                <a:latin typeface="Assistant" pitchFamily="2" charset="-79"/>
                <a:cs typeface="Assistant" pitchFamily="2" charset="-79"/>
              </a:rPr>
              <a:t> אומרים זאת בתפלה מתוך רגש הלב, </a:t>
            </a:r>
            <a:r>
              <a:rPr lang="iw-IL" sz="2100" kern="1200" spc="-30" dirty="0" err="1">
                <a:solidFill>
                  <a:srgbClr val="231F20"/>
                </a:solidFill>
                <a:latin typeface="Assistant" pitchFamily="2" charset="-79"/>
                <a:cs typeface="Assistant" pitchFamily="2" charset="-79"/>
              </a:rPr>
              <a:t>דכיון</a:t>
            </a:r>
            <a:r>
              <a:rPr lang="iw-IL" sz="2100" kern="1200" spc="-30" dirty="0">
                <a:solidFill>
                  <a:srgbClr val="231F20"/>
                </a:solidFill>
                <a:latin typeface="Assistant" pitchFamily="2" charset="-79"/>
                <a:cs typeface="Assistant" pitchFamily="2" charset="-79"/>
              </a:rPr>
              <a:t> ש"ה' יראה ללבב", הרי מי הוא השוטה (ובלשון הידוע: "אטו </a:t>
            </a:r>
            <a:r>
              <a:rPr lang="iw-IL" sz="2100" kern="1200" spc="-30" dirty="0" err="1">
                <a:solidFill>
                  <a:srgbClr val="231F20"/>
                </a:solidFill>
                <a:latin typeface="Assistant" pitchFamily="2" charset="-79"/>
                <a:cs typeface="Assistant" pitchFamily="2" charset="-79"/>
              </a:rPr>
              <a:t>בשופטני</a:t>
            </a:r>
            <a:r>
              <a:rPr lang="iw-IL" sz="2100" kern="1200" spc="-30" dirty="0">
                <a:solidFill>
                  <a:srgbClr val="231F20"/>
                </a:solidFill>
                <a:latin typeface="Assistant" pitchFamily="2" charset="-79"/>
                <a:cs typeface="Assistant" pitchFamily="2" charset="-79"/>
              </a:rPr>
              <a:t> עסקינן") שיאמר זאת ללא רגש הלב?!...</a:t>
            </a:r>
            <a:endParaRPr sz="2100" kern="1200" spc="-30" dirty="0">
              <a:solidFill>
                <a:srgbClr val="231F20"/>
              </a:solidFill>
              <a:latin typeface="Assistant" pitchFamily="2" charset="-79"/>
              <a:cs typeface="Assistant" pitchFamily="2" charset="-79"/>
            </a:endParaRPr>
          </a:p>
        </p:txBody>
      </p:sp>
      <p:sp>
        <p:nvSpPr>
          <p:cNvPr id="2" name="מציין מיקום של מספר שקופית 1">
            <a:extLst>
              <a:ext uri="{FF2B5EF4-FFF2-40B4-BE49-F238E27FC236}">
                <a16:creationId xmlns:a16="http://schemas.microsoft.com/office/drawing/2014/main" id="{D1962963-C287-6644-A93C-D433B35D022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w-IL" smtClean="0"/>
              <a:t>18</a:t>
            </a:fld>
            <a:endParaRPr lang="iw-IL"/>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pic>
        <p:nvPicPr>
          <p:cNvPr id="229" name="Google Shape;229;p17"/>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30" name="Google Shape;230;p17"/>
          <p:cNvSpPr txBox="1"/>
          <p:nvPr/>
        </p:nvSpPr>
        <p:spPr>
          <a:xfrm>
            <a:off x="2291600" y="269035"/>
            <a:ext cx="4425696" cy="6319930"/>
          </a:xfrm>
          <a:prstGeom prst="rect">
            <a:avLst/>
          </a:prstGeom>
          <a:noFill/>
          <a:ln>
            <a:noFill/>
          </a:ln>
        </p:spPr>
        <p:txBody>
          <a:bodyPr spcFirstLastPara="1" wrap="square" lIns="0" tIns="11425" rIns="0" bIns="0" anchor="t" anchorCtr="0">
            <a:spAutoFit/>
          </a:bodyPr>
          <a:lstStyle/>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отсюда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предположение</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что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жизнь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чужбине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имеет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преимущество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над</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жизнью</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Земле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Израиля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ведь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говорят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наши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учителя</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Изгонялись</a:t>
            </a:r>
            <a:r>
              <a:rPr lang="iw-IL" sz="2100" kern="1200" dirty="0">
                <a:solidFill>
                  <a:schemeClr val="dk1"/>
                </a:solidFill>
                <a:latin typeface="Calibri" panose="020F0502020204030204" pitchFamily="34" charset="0"/>
                <a:cs typeface="Calibri" panose="020F0502020204030204" pitchFamily="34" charset="0"/>
              </a:rPr>
              <a:t> </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err="1">
                <a:solidFill>
                  <a:schemeClr val="dk1"/>
                </a:solidFill>
                <a:latin typeface="Calibri" panose="020F0502020204030204" pitchFamily="34" charset="0"/>
                <a:cs typeface="Calibri" panose="020F0502020204030204" pitchFamily="34" charset="0"/>
              </a:rPr>
              <a:t>евреи</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Эдом</a:t>
            </a:r>
            <a:r>
              <a:rPr lang="iw-IL" sz="2100" kern="1200" dirty="0">
                <a:solidFill>
                  <a:schemeClr val="dk1"/>
                </a:solidFill>
                <a:latin typeface="Calibri" panose="020F0502020204030204" pitchFamily="34" charset="0"/>
                <a:cs typeface="Calibri" panose="020F0502020204030204" pitchFamily="34" charset="0"/>
              </a:rPr>
              <a:t> - </a:t>
            </a:r>
            <a:r>
              <a:rPr lang="iw-IL" sz="2100" kern="1200" dirty="0" err="1">
                <a:solidFill>
                  <a:schemeClr val="dk1"/>
                </a:solidFill>
                <a:latin typeface="Calibri" panose="020F0502020204030204" pitchFamily="34" charset="0"/>
                <a:cs typeface="Calibri" panose="020F0502020204030204" pitchFamily="34" charset="0"/>
              </a:rPr>
              <a:t>Шхина</a:t>
            </a:r>
            <a:r>
              <a:rPr lang="iw-IL" sz="2100" kern="1200" dirty="0">
                <a:solidFill>
                  <a:schemeClr val="dk1"/>
                </a:solidFill>
                <a:latin typeface="Calibri" panose="020F0502020204030204" pitchFamily="34" charset="0"/>
                <a:cs typeface="Calibri" panose="020F0502020204030204" pitchFamily="34" charset="0"/>
              </a:rPr>
              <a:t> </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err="1">
                <a:solidFill>
                  <a:schemeClr val="dk1"/>
                </a:solidFill>
                <a:latin typeface="Calibri" panose="020F0502020204030204" pitchFamily="34" charset="0"/>
                <a:cs typeface="Calibri" panose="020F0502020204030204" pitchFamily="34" charset="0"/>
              </a:rPr>
              <a:t>Б-жественное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присутствие</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ними</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получается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что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наше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время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основном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Шхина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пребывает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странах</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Изгнания</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чему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тосковать</a:t>
            </a:r>
            <a:r>
              <a:rPr lang="iw-IL"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еще</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какая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польза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этой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тоски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стремления</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Ребе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Раяц</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говорил</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своей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воле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изгнаны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т.д</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своими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силами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вернемся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Землю</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Израиля</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что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нужно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безропотно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ожидать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Избавления</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написано</a:t>
            </a:r>
            <a:r>
              <a:rPr lang="iw-IL" sz="2100" kern="1200" dirty="0">
                <a:solidFill>
                  <a:schemeClr val="dk1"/>
                </a:solidFill>
                <a:latin typeface="Calibri" panose="020F0502020204030204" pitchFamily="34" charset="0"/>
                <a:cs typeface="Calibri" panose="020F0502020204030204" pitchFamily="34" charset="0"/>
              </a:rPr>
              <a:t>: </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err="1">
                <a:solidFill>
                  <a:schemeClr val="dk1"/>
                </a:solidFill>
                <a:latin typeface="Calibri" panose="020F0502020204030204" pitchFamily="34" charset="0"/>
                <a:cs typeface="Calibri" panose="020F0502020204030204" pitchFamily="34" charset="0"/>
              </a:rPr>
              <a:t>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Г-сподь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свое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время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ускорю</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sp>
        <p:nvSpPr>
          <p:cNvPr id="231" name="Google Shape;231;p17"/>
          <p:cNvSpPr txBox="1"/>
          <p:nvPr/>
        </p:nvSpPr>
        <p:spPr>
          <a:xfrm>
            <a:off x="7511548" y="269035"/>
            <a:ext cx="3886200" cy="5925656"/>
          </a:xfrm>
          <a:prstGeom prst="rect">
            <a:avLst/>
          </a:prstGeom>
          <a:noFill/>
          <a:ln>
            <a:noFill/>
          </a:ln>
        </p:spPr>
        <p:txBody>
          <a:bodyPr spcFirstLastPara="1" wrap="square" lIns="0" tIns="11425" rIns="0" bIns="0" anchor="t" anchorCtr="0">
            <a:spAutoFit/>
          </a:bodyPr>
          <a:lstStyle/>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ולכאורה: כיון שאמרו רבותינו ז"ל "גלו לאדום שכינה עמהם", והיינו, שבזמן הזה נמצאת עיקר השכינה בגלות, הרי יש מעלה בחוץ לארץ לגבי ארץ ישראל, ואם כן, מהי סיבת הגעגועים?</a:t>
            </a:r>
            <a:endParaRPr lang="en-US" sz="2100" kern="1200" spc="-30" dirty="0">
              <a:solidFill>
                <a:srgbClr val="231F20"/>
              </a:solidFill>
              <a:latin typeface="Assistant" pitchFamily="2" charset="-79"/>
              <a:cs typeface="Assistant" pitchFamily="2" charset="-79"/>
            </a:endParaRPr>
          </a:p>
          <a:p>
            <a:pPr marL="12700" marR="5080" algn="just" rtl="1">
              <a:lnSpc>
                <a:spcPct val="121500"/>
              </a:lnSpc>
              <a:buSzPts val="1800"/>
            </a:pPr>
            <a:endParaRPr lang="en-US" sz="2100" kern="1200" spc="-30" dirty="0">
              <a:solidFill>
                <a:srgbClr val="231F20"/>
              </a:solidFill>
              <a:latin typeface="Assistant" pitchFamily="2" charset="-79"/>
              <a:cs typeface="Assistant" pitchFamily="2" charset="-79"/>
            </a:endParaRPr>
          </a:p>
          <a:p>
            <a:pPr marL="12700" marR="5080" algn="just" rtl="1">
              <a:lnSpc>
                <a:spcPct val="121500"/>
              </a:lnSpc>
              <a:buSzPts val="1800"/>
            </a:pPr>
            <a:endParaRPr lang="en-US" sz="2100" kern="1200" spc="-30" dirty="0">
              <a:solidFill>
                <a:srgbClr val="231F20"/>
              </a:solidFill>
              <a:latin typeface="Assistant" pitchFamily="2" charset="-79"/>
              <a:cs typeface="Assistant" pitchFamily="2" charset="-79"/>
            </a:endParaRPr>
          </a:p>
          <a:p>
            <a:pPr marL="12700" marR="5080" algn="just" rtl="1">
              <a:lnSpc>
                <a:spcPct val="121500"/>
              </a:lnSpc>
              <a:buSzPts val="1800"/>
            </a:pPr>
            <a:endParaRPr lang="en-US" sz="2100" kern="1200" spc="-30" dirty="0">
              <a:solidFill>
                <a:srgbClr val="231F20"/>
              </a:solidFill>
              <a:latin typeface="Assistant" pitchFamily="2" charset="-79"/>
              <a:cs typeface="Assistant" pitchFamily="2" charset="-79"/>
            </a:endParaRPr>
          </a:p>
          <a:p>
            <a:pPr marL="12700" marR="5080" algn="just" rtl="1">
              <a:lnSpc>
                <a:spcPct val="121500"/>
              </a:lnSpc>
              <a:buSzPts val="1800"/>
            </a:pPr>
            <a:endParaRPr sz="2100" kern="1200" spc="-30" dirty="0">
              <a:solidFill>
                <a:srgbClr val="231F20"/>
              </a:solidFill>
              <a:latin typeface="Assistant" pitchFamily="2" charset="-79"/>
              <a:cs typeface="Assistant" pitchFamily="2" charset="-79"/>
            </a:endParaRPr>
          </a:p>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‎וגם: מהי התועלת </a:t>
            </a:r>
            <a:r>
              <a:rPr lang="iw-IL" sz="2100" kern="1200" spc="-30" dirty="0" err="1">
                <a:solidFill>
                  <a:srgbClr val="231F20"/>
                </a:solidFill>
                <a:latin typeface="Assistant" pitchFamily="2" charset="-79"/>
                <a:cs typeface="Assistant" pitchFamily="2" charset="-79"/>
              </a:rPr>
              <a:t>בענין</a:t>
            </a:r>
            <a:r>
              <a:rPr lang="iw-IL" sz="2100" kern="1200" spc="-30" dirty="0">
                <a:solidFill>
                  <a:srgbClr val="231F20"/>
                </a:solidFill>
                <a:latin typeface="Assistant" pitchFamily="2" charset="-79"/>
                <a:cs typeface="Assistant" pitchFamily="2" charset="-79"/>
              </a:rPr>
              <a:t> הגעגועים - וכדברי כבוד קדושת מורי וחמי אדמו"ר: לא מרצוננו גלינו </a:t>
            </a:r>
            <a:r>
              <a:rPr lang="iw-IL" sz="2100" kern="1200" spc="-30" dirty="0" err="1">
                <a:solidFill>
                  <a:srgbClr val="231F20"/>
                </a:solidFill>
                <a:latin typeface="Assistant" pitchFamily="2" charset="-79"/>
                <a:cs typeface="Assistant" pitchFamily="2" charset="-79"/>
              </a:rPr>
              <a:t>כו</a:t>
            </a:r>
            <a:r>
              <a:rPr lang="iw-IL" sz="2100" kern="1200" spc="-30" dirty="0">
                <a:solidFill>
                  <a:srgbClr val="231F20"/>
                </a:solidFill>
                <a:latin typeface="Assistant" pitchFamily="2" charset="-79"/>
                <a:cs typeface="Assistant" pitchFamily="2" charset="-79"/>
              </a:rPr>
              <a:t>' ולא </a:t>
            </a:r>
            <a:r>
              <a:rPr lang="iw-IL" sz="2100" kern="1200" spc="-30" dirty="0" err="1">
                <a:solidFill>
                  <a:srgbClr val="231F20"/>
                </a:solidFill>
                <a:latin typeface="Assistant" pitchFamily="2" charset="-79"/>
                <a:cs typeface="Assistant" pitchFamily="2" charset="-79"/>
              </a:rPr>
              <a:t>בכחותינו</a:t>
            </a:r>
            <a:r>
              <a:rPr lang="iw-IL" sz="2100" kern="1200" spc="-30" dirty="0">
                <a:solidFill>
                  <a:srgbClr val="231F20"/>
                </a:solidFill>
                <a:latin typeface="Assistant" pitchFamily="2" charset="-79"/>
                <a:cs typeface="Assistant" pitchFamily="2" charset="-79"/>
              </a:rPr>
              <a:t> נשוב לארץ ישראל, כך, שיש להמתין עד שיבוא זמן הגאולה, כמו שכתוב "אני ה' בעתה </a:t>
            </a:r>
            <a:r>
              <a:rPr lang="iw-IL" sz="2100" kern="1200" spc="-30" dirty="0" err="1">
                <a:solidFill>
                  <a:srgbClr val="231F20"/>
                </a:solidFill>
                <a:latin typeface="Assistant" pitchFamily="2" charset="-79"/>
                <a:cs typeface="Assistant" pitchFamily="2" charset="-79"/>
              </a:rPr>
              <a:t>אחישנה</a:t>
            </a:r>
            <a:r>
              <a:rPr lang="iw-IL" sz="2100" kern="1200" spc="-30" dirty="0">
                <a:solidFill>
                  <a:srgbClr val="231F20"/>
                </a:solidFill>
                <a:latin typeface="Assistant" pitchFamily="2" charset="-79"/>
                <a:cs typeface="Assistant" pitchFamily="2" charset="-79"/>
              </a:rPr>
              <a:t>"?!</a:t>
            </a:r>
            <a:endParaRPr sz="2100" kern="1200" spc="-30" dirty="0">
              <a:solidFill>
                <a:srgbClr val="231F20"/>
              </a:solidFill>
              <a:latin typeface="Assistant" pitchFamily="2" charset="-79"/>
              <a:cs typeface="Assistant" pitchFamily="2" charset="-79"/>
            </a:endParaRPr>
          </a:p>
        </p:txBody>
      </p:sp>
      <p:sp>
        <p:nvSpPr>
          <p:cNvPr id="2" name="מציין מיקום של מספר שקופית 1">
            <a:extLst>
              <a:ext uri="{FF2B5EF4-FFF2-40B4-BE49-F238E27FC236}">
                <a16:creationId xmlns:a16="http://schemas.microsoft.com/office/drawing/2014/main" id="{70357A0D-5E55-CF45-A4AC-59FF0E6C028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w-IL" smtClean="0"/>
              <a:t>19</a:t>
            </a:fld>
            <a:endParaRPr lang="iw-IL"/>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pic>
        <p:nvPicPr>
          <p:cNvPr id="236" name="Google Shape;236;p18"/>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37" name="Google Shape;237;p18"/>
          <p:cNvSpPr txBox="1"/>
          <p:nvPr/>
        </p:nvSpPr>
        <p:spPr>
          <a:xfrm>
            <a:off x="2301626" y="157207"/>
            <a:ext cx="8205900" cy="296400"/>
          </a:xfrm>
          <a:prstGeom prst="rect">
            <a:avLst/>
          </a:prstGeom>
          <a:noFill/>
          <a:ln>
            <a:noFill/>
          </a:ln>
        </p:spPr>
        <p:txBody>
          <a:bodyPr spcFirstLastPara="1" wrap="square" lIns="0" tIns="17125" rIns="0" bIns="0" anchor="t" anchorCtr="0">
            <a:spAutoFit/>
          </a:bodyPr>
          <a:lstStyle/>
          <a:p>
            <a:pPr marL="12700" marR="6350" lvl="0" indent="0">
              <a:buSzPts val="1800"/>
              <a:buFont typeface="Arial"/>
              <a:buNone/>
            </a:pPr>
            <a:r>
              <a:rPr lang="iw-IL" sz="1800" dirty="0" err="1">
                <a:solidFill>
                  <a:srgbClr val="19969B"/>
                </a:solidFill>
              </a:rPr>
              <a:t>Тоска</a:t>
            </a:r>
            <a:r>
              <a:rPr lang="iw-IL" sz="1800" dirty="0">
                <a:solidFill>
                  <a:srgbClr val="19969B"/>
                </a:solidFill>
              </a:rPr>
              <a:t> </a:t>
            </a:r>
            <a:r>
              <a:rPr lang="iw-IL" sz="1800" dirty="0" err="1">
                <a:solidFill>
                  <a:srgbClr val="19969B"/>
                </a:solidFill>
              </a:rPr>
              <a:t>сама</a:t>
            </a:r>
            <a:r>
              <a:rPr lang="iw-IL" sz="1800" dirty="0">
                <a:solidFill>
                  <a:srgbClr val="19969B"/>
                </a:solidFill>
              </a:rPr>
              <a:t> </a:t>
            </a:r>
            <a:r>
              <a:rPr lang="iw-IL" sz="1800" dirty="0" err="1">
                <a:solidFill>
                  <a:srgbClr val="19969B"/>
                </a:solidFill>
              </a:rPr>
              <a:t>по</a:t>
            </a:r>
            <a:r>
              <a:rPr lang="iw-IL" sz="1800" dirty="0">
                <a:solidFill>
                  <a:srgbClr val="19969B"/>
                </a:solidFill>
              </a:rPr>
              <a:t> </a:t>
            </a:r>
            <a:r>
              <a:rPr lang="iw-IL" sz="1800" dirty="0" err="1">
                <a:solidFill>
                  <a:srgbClr val="19969B"/>
                </a:solidFill>
              </a:rPr>
              <a:t>себе</a:t>
            </a:r>
            <a:r>
              <a:rPr lang="iw-IL" sz="1800" dirty="0">
                <a:solidFill>
                  <a:srgbClr val="19969B"/>
                </a:solidFill>
              </a:rPr>
              <a:t> </a:t>
            </a:r>
            <a:r>
              <a:rPr lang="iw-IL" sz="1800" dirty="0" err="1">
                <a:solidFill>
                  <a:srgbClr val="19969B"/>
                </a:solidFill>
              </a:rPr>
              <a:t>является</a:t>
            </a:r>
            <a:r>
              <a:rPr lang="iw-IL" sz="1800" dirty="0">
                <a:solidFill>
                  <a:srgbClr val="19969B"/>
                </a:solidFill>
              </a:rPr>
              <a:t> </a:t>
            </a:r>
            <a:r>
              <a:rPr lang="iw-IL" sz="1800" dirty="0" err="1">
                <a:solidFill>
                  <a:srgbClr val="19969B"/>
                </a:solidFill>
              </a:rPr>
              <a:t>источником</a:t>
            </a:r>
            <a:r>
              <a:rPr lang="iw-IL" sz="1800" dirty="0">
                <a:solidFill>
                  <a:srgbClr val="19969B"/>
                </a:solidFill>
              </a:rPr>
              <a:t> </a:t>
            </a:r>
            <a:r>
              <a:rPr lang="iw-IL" sz="1800" dirty="0" err="1">
                <a:solidFill>
                  <a:srgbClr val="19969B"/>
                </a:solidFill>
              </a:rPr>
              <a:t>утешения</a:t>
            </a:r>
            <a:endParaRPr sz="1800" dirty="0">
              <a:solidFill>
                <a:srgbClr val="19969B"/>
              </a:solidFill>
            </a:endParaRPr>
          </a:p>
        </p:txBody>
      </p:sp>
      <p:sp>
        <p:nvSpPr>
          <p:cNvPr id="238" name="Google Shape;238;p18"/>
          <p:cNvSpPr txBox="1"/>
          <p:nvPr/>
        </p:nvSpPr>
        <p:spPr>
          <a:xfrm>
            <a:off x="2301625" y="550200"/>
            <a:ext cx="4425696" cy="5925656"/>
          </a:xfrm>
          <a:prstGeom prst="rect">
            <a:avLst/>
          </a:prstGeom>
          <a:noFill/>
          <a:ln>
            <a:noFill/>
          </a:ln>
        </p:spPr>
        <p:txBody>
          <a:bodyPr spcFirstLastPara="1" wrap="square" lIns="0" tIns="11425" rIns="0" bIns="0" anchor="t" anchorCtr="0">
            <a:spAutoFit/>
          </a:bodyPr>
          <a:lstStyle/>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Однако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дело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том</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что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самой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тоске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уже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заложено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утешение</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осознание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что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Изгнании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уже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тысячу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девятьсот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лет</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отчего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возникает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тоска</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порождает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последующее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утешение</a:t>
            </a:r>
            <a:r>
              <a:rPr lang="iw-IL" sz="2100" kern="1200" dirty="0">
                <a:solidFill>
                  <a:schemeClr val="dk1"/>
                </a:solidFill>
                <a:latin typeface="Calibri" panose="020F0502020204030204" pitchFamily="34" charset="0"/>
                <a:cs typeface="Calibri" panose="020F0502020204030204" pitchFamily="34" charset="0"/>
              </a:rPr>
              <a:t> - </a:t>
            </a:r>
            <a:r>
              <a:rPr lang="iw-IL" sz="2100" kern="1200" dirty="0" err="1">
                <a:solidFill>
                  <a:schemeClr val="dk1"/>
                </a:solidFill>
                <a:latin typeface="Calibri" panose="020F0502020204030204" pitchFamily="34" charset="0"/>
                <a:cs typeface="Calibri" panose="020F0502020204030204" pitchFamily="34" charset="0"/>
              </a:rPr>
              <a:t>нужно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скорее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завершить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работу</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частности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это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верно</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когда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осознаем</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что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осталось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разобраться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лишь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мелкими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вопросами</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одухотворив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или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иные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уголки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этого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мира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период</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Изгнания</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вскоре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выйдем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него</a:t>
            </a:r>
            <a:r>
              <a:rPr lang="iw-IL"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Когда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тоска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находит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свое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выражение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словах</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упомянуто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выше</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это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влияет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животную</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душу</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endParaRPr sz="2100" kern="1200" dirty="0">
              <a:solidFill>
                <a:schemeClr val="dk1"/>
              </a:solidFill>
              <a:latin typeface="Calibri" panose="020F0502020204030204" pitchFamily="34" charset="0"/>
              <a:cs typeface="Calibri" panose="020F0502020204030204" pitchFamily="34" charset="0"/>
            </a:endParaRPr>
          </a:p>
        </p:txBody>
      </p:sp>
      <p:sp>
        <p:nvSpPr>
          <p:cNvPr id="239" name="Google Shape;239;p18"/>
          <p:cNvSpPr txBox="1"/>
          <p:nvPr/>
        </p:nvSpPr>
        <p:spPr>
          <a:xfrm>
            <a:off x="7516560" y="550200"/>
            <a:ext cx="3886200" cy="4742832"/>
          </a:xfrm>
          <a:prstGeom prst="rect">
            <a:avLst/>
          </a:prstGeom>
          <a:noFill/>
          <a:ln>
            <a:noFill/>
          </a:ln>
        </p:spPr>
        <p:txBody>
          <a:bodyPr spcFirstLastPara="1" wrap="square" lIns="0" tIns="11425" rIns="0" bIns="0" anchor="t" anchorCtr="0">
            <a:spAutoFit/>
          </a:bodyPr>
          <a:lstStyle/>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אך </a:t>
            </a:r>
            <a:r>
              <a:rPr lang="iw-IL" sz="2100" kern="1200" spc="-30" dirty="0" err="1">
                <a:solidFill>
                  <a:srgbClr val="231F20"/>
                </a:solidFill>
                <a:latin typeface="Assistant" pitchFamily="2" charset="-79"/>
                <a:cs typeface="Assistant" pitchFamily="2" charset="-79"/>
              </a:rPr>
              <a:t>הענין</a:t>
            </a:r>
            <a:r>
              <a:rPr lang="iw-IL" sz="2100" kern="1200" spc="-30" dirty="0">
                <a:solidFill>
                  <a:srgbClr val="231F20"/>
                </a:solidFill>
                <a:latin typeface="Assistant" pitchFamily="2" charset="-79"/>
                <a:cs typeface="Assistant" pitchFamily="2" charset="-79"/>
              </a:rPr>
              <a:t> הוא - שעצם ענין הגעגועים הוא ענין של נחמה: כאשר נזכרים שנמצאים אלף ותשע מאות שנה בגלות (שלכן ישנו ענין הגעגועים), הרי זה פועל ענין של נחמה - שמסיימים את העבודה, ובפרט כשיודעים שנשאר רק לסיים "פכים קטנים", וכשמסיימים את כל הבירורים (באופן שלא נשאר שום ניצוץ בגלות), אזי יוצאים מהגלות.</a:t>
            </a:r>
            <a:r>
              <a:rPr lang="he-IL" sz="2100" kern="1200" spc="-30" dirty="0">
                <a:solidFill>
                  <a:srgbClr val="231F20"/>
                </a:solidFill>
                <a:latin typeface="Assistant" pitchFamily="2" charset="-79"/>
                <a:cs typeface="Assistant" pitchFamily="2" charset="-79"/>
              </a:rPr>
              <a:t> </a:t>
            </a:r>
            <a:r>
              <a:rPr lang="iw-IL" sz="2100" kern="1200" spc="-30" dirty="0">
                <a:solidFill>
                  <a:srgbClr val="231F20"/>
                </a:solidFill>
                <a:latin typeface="Assistant" pitchFamily="2" charset="-79"/>
                <a:cs typeface="Assistant" pitchFamily="2" charset="-79"/>
              </a:rPr>
              <a:t>ובפרט כאשר ענין הגעגועים בא לידי ביטוי גם בדיבור, כנזכר לעיל, שעל ידי זה נפעל ענין זה גם אצל נפש הבהמית .. </a:t>
            </a:r>
            <a:endParaRPr sz="2100" kern="1200" spc="-30" dirty="0">
              <a:solidFill>
                <a:srgbClr val="231F20"/>
              </a:solidFill>
              <a:latin typeface="Assistant" pitchFamily="2" charset="-79"/>
              <a:cs typeface="Assistant" pitchFamily="2" charset="-79"/>
            </a:endParaRPr>
          </a:p>
        </p:txBody>
      </p:sp>
      <p:sp>
        <p:nvSpPr>
          <p:cNvPr id="2" name="מציין מיקום של מספר שקופית 1">
            <a:extLst>
              <a:ext uri="{FF2B5EF4-FFF2-40B4-BE49-F238E27FC236}">
                <a16:creationId xmlns:a16="http://schemas.microsoft.com/office/drawing/2014/main" id="{7BAF8BF9-3BC1-6C4B-83B4-364D5BABEFF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w-IL" smtClean="0"/>
              <a:t>20</a:t>
            </a:fld>
            <a:endParaRPr lang="iw-IL"/>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pic>
        <p:nvPicPr>
          <p:cNvPr id="244" name="Google Shape;244;p19"/>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45" name="Google Shape;245;p19"/>
          <p:cNvSpPr txBox="1"/>
          <p:nvPr/>
        </p:nvSpPr>
        <p:spPr>
          <a:xfrm>
            <a:off x="2253500" y="315734"/>
            <a:ext cx="4425696" cy="10262676"/>
          </a:xfrm>
          <a:prstGeom prst="rect">
            <a:avLst/>
          </a:prstGeom>
          <a:noFill/>
          <a:ln>
            <a:noFill/>
          </a:ln>
        </p:spPr>
        <p:txBody>
          <a:bodyPr spcFirstLastPara="1" wrap="square" lIns="0" tIns="11425" rIns="0" bIns="0" anchor="t" anchorCtr="0">
            <a:spAutoFit/>
          </a:bodyPr>
          <a:lstStyle/>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Это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влияет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прием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пищи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питья</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суть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которых</a:t>
            </a:r>
            <a:r>
              <a:rPr lang="iw-IL" sz="2100" kern="1200" dirty="0">
                <a:solidFill>
                  <a:schemeClr val="dk1"/>
                </a:solidFill>
                <a:latin typeface="Calibri" panose="020F0502020204030204" pitchFamily="34" charset="0"/>
                <a:cs typeface="Calibri" panose="020F0502020204030204" pitchFamily="34" charset="0"/>
              </a:rPr>
              <a:t> - </a:t>
            </a:r>
            <a:r>
              <a:rPr lang="iw-IL" sz="2100" kern="1200" dirty="0" err="1">
                <a:solidFill>
                  <a:schemeClr val="dk1"/>
                </a:solidFill>
                <a:latin typeface="Calibri" panose="020F0502020204030204" pitchFamily="34" charset="0"/>
                <a:cs typeface="Calibri" panose="020F0502020204030204" pitchFamily="34" charset="0"/>
              </a:rPr>
              <a:t>соединять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душу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телом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связывать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материальное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духовным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духовное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материальным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Благодаря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этим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изменениям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человеческой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душе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подобный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процесс</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охватывает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весь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мир</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поэтому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когда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наступает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месяц</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ав</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евреи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провозглашают</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что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пребывают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Изгнании</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Храм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разрушен</a:t>
            </a:r>
            <a:r>
              <a:rPr lang="iw-IL" sz="2100" kern="1200" dirty="0">
                <a:solidFill>
                  <a:schemeClr val="dk1"/>
                </a:solidFill>
                <a:latin typeface="Calibri" panose="020F0502020204030204" pitchFamily="34" charset="0"/>
                <a:cs typeface="Calibri" panose="020F0502020204030204" pitchFamily="34" charset="0"/>
              </a:rPr>
              <a:t> - </a:t>
            </a:r>
            <a:r>
              <a:rPr lang="iw-IL" sz="2100" kern="1200" dirty="0" err="1">
                <a:solidFill>
                  <a:schemeClr val="dk1"/>
                </a:solidFill>
                <a:latin typeface="Calibri" panose="020F0502020204030204" pitchFamily="34" charset="0"/>
                <a:cs typeface="Calibri" panose="020F0502020204030204" pitchFamily="34" charset="0"/>
              </a:rPr>
              <a:t>это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само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себе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приносит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такое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утешение</a:t>
            </a:r>
            <a:r>
              <a:rPr lang="iw-IL" sz="2100" kern="1200" dirty="0">
                <a:solidFill>
                  <a:schemeClr val="dk1"/>
                </a:solidFill>
                <a:latin typeface="Calibri" panose="020F0502020204030204" pitchFamily="34" charset="0"/>
                <a:cs typeface="Calibri" panose="020F0502020204030204" pitchFamily="34" charset="0"/>
              </a:rPr>
              <a:t> </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err="1">
                <a:solidFill>
                  <a:schemeClr val="dk1"/>
                </a:solidFill>
                <a:latin typeface="Calibri" panose="020F0502020204030204" pitchFamily="34" charset="0"/>
                <a:cs typeface="Calibri" panose="020F0502020204030204" pitchFamily="34" charset="0"/>
              </a:rPr>
              <a:t>менахем-ав</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котором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Б-г</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говорит</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Обратил</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их</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скорбь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ликование</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есть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скорбь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только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исчезает</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превращается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ликование</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Г-сподь</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Владыка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наш</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Который</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держит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Своей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рукой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каждого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повсеместно</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сказавший</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собраны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будете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одному</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сыны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Израиля</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поэтому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нужно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бояться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кого-либо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кого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пришлось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защищаться</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приведет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нас</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подлинному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окончательному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Избавлению</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будешь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жить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без</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нужды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стенах</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т.д</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самом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скором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времени</a:t>
            </a:r>
            <a:r>
              <a:rPr lang="iw-IL"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sp>
        <p:nvSpPr>
          <p:cNvPr id="246" name="Google Shape;246;p19"/>
          <p:cNvSpPr txBox="1"/>
          <p:nvPr/>
        </p:nvSpPr>
        <p:spPr>
          <a:xfrm>
            <a:off x="7327566" y="315734"/>
            <a:ext cx="3886200" cy="7108479"/>
          </a:xfrm>
          <a:prstGeom prst="rect">
            <a:avLst/>
          </a:prstGeom>
          <a:noFill/>
          <a:ln>
            <a:noFill/>
          </a:ln>
        </p:spPr>
        <p:txBody>
          <a:bodyPr spcFirstLastPara="1" wrap="square" lIns="0" tIns="11425" rIns="0" bIns="0" anchor="t" anchorCtr="0">
            <a:spAutoFit/>
          </a:bodyPr>
          <a:lstStyle/>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ועד שמתבטא גם באכילה ושתיה, </a:t>
            </a:r>
            <a:r>
              <a:rPr lang="iw-IL" sz="2100" kern="1200" spc="-30" dirty="0" err="1">
                <a:solidFill>
                  <a:srgbClr val="231F20"/>
                </a:solidFill>
                <a:latin typeface="Assistant" pitchFamily="2" charset="-79"/>
                <a:cs typeface="Assistant" pitchFamily="2" charset="-79"/>
              </a:rPr>
              <a:t>שענינם</a:t>
            </a:r>
            <a:r>
              <a:rPr lang="iw-IL" sz="2100" kern="1200" spc="-30" dirty="0">
                <a:solidFill>
                  <a:srgbClr val="231F20"/>
                </a:solidFill>
                <a:latin typeface="Assistant" pitchFamily="2" charset="-79"/>
                <a:cs typeface="Assistant" pitchFamily="2" charset="-79"/>
              </a:rPr>
              <a:t> לפעול חיבור הנשמה עם הגוף, לקשר גשמיות עם רוחניות ורוחניות עם גשמיות, ועל ידי זה פועלים בני ישראל </a:t>
            </a:r>
            <a:r>
              <a:rPr lang="iw-IL" sz="2100" kern="1200" spc="-30" dirty="0" err="1">
                <a:solidFill>
                  <a:srgbClr val="231F20"/>
                </a:solidFill>
                <a:latin typeface="Assistant" pitchFamily="2" charset="-79"/>
                <a:cs typeface="Assistant" pitchFamily="2" charset="-79"/>
              </a:rPr>
              <a:t>שענין</a:t>
            </a:r>
            <a:r>
              <a:rPr lang="iw-IL" sz="2100" kern="1200" spc="-30" dirty="0">
                <a:solidFill>
                  <a:srgbClr val="231F20"/>
                </a:solidFill>
                <a:latin typeface="Assistant" pitchFamily="2" charset="-79"/>
                <a:cs typeface="Assistant" pitchFamily="2" charset="-79"/>
              </a:rPr>
              <a:t> זה </a:t>
            </a:r>
            <a:r>
              <a:rPr lang="iw-IL" sz="2100" kern="1200" spc="-30" dirty="0" err="1">
                <a:solidFill>
                  <a:srgbClr val="231F20"/>
                </a:solidFill>
                <a:latin typeface="Assistant" pitchFamily="2" charset="-79"/>
                <a:cs typeface="Assistant" pitchFamily="2" charset="-79"/>
              </a:rPr>
              <a:t>יומשך</a:t>
            </a:r>
            <a:r>
              <a:rPr lang="iw-IL" sz="2100" kern="1200" spc="-30" dirty="0">
                <a:solidFill>
                  <a:srgbClr val="231F20"/>
                </a:solidFill>
                <a:latin typeface="Assistant" pitchFamily="2" charset="-79"/>
                <a:cs typeface="Assistant" pitchFamily="2" charset="-79"/>
              </a:rPr>
              <a:t> גם בעולם. ולכן: בבוא חודש אב, ובני ישראל מכריזים שנמצאים בגלות ובית המקדש חרב </a:t>
            </a:r>
            <a:r>
              <a:rPr lang="iw-IL" sz="2100" kern="1200" spc="-30" dirty="0" err="1">
                <a:solidFill>
                  <a:srgbClr val="231F20"/>
                </a:solidFill>
                <a:latin typeface="Assistant" pitchFamily="2" charset="-79"/>
                <a:cs typeface="Assistant" pitchFamily="2" charset="-79"/>
              </a:rPr>
              <a:t>כו</a:t>
            </a:r>
            <a:r>
              <a:rPr lang="iw-IL" sz="2100" kern="1200" spc="-30" dirty="0">
                <a:solidFill>
                  <a:srgbClr val="231F20"/>
                </a:solidFill>
                <a:latin typeface="Assistant" pitchFamily="2" charset="-79"/>
                <a:cs typeface="Assistant" pitchFamily="2" charset="-79"/>
              </a:rPr>
              <a:t>' - הרי זה גופא פועל את ענין הנחמה, "מנחם אב", ובאופן ש"הפכתי אבלם לששון" (והיינו, שלא זו בלבד שהאבל מתבטל ממציאותו, אלא אדרבה, שנהפך לששון), על ידי הקב"ה, "הוי' מלכנו", ש"אוחז בידיו ממש איש איש ‎ממקומו, </a:t>
            </a:r>
            <a:r>
              <a:rPr lang="iw-IL" sz="2100" kern="1200" spc="-30" dirty="0" err="1">
                <a:solidFill>
                  <a:srgbClr val="231F20"/>
                </a:solidFill>
                <a:latin typeface="Assistant" pitchFamily="2" charset="-79"/>
                <a:cs typeface="Assistant" pitchFamily="2" charset="-79"/>
              </a:rPr>
              <a:t>כענין</a:t>
            </a:r>
            <a:r>
              <a:rPr lang="iw-IL" sz="2100" kern="1200" spc="-30" dirty="0">
                <a:solidFill>
                  <a:srgbClr val="231F20"/>
                </a:solidFill>
                <a:latin typeface="Assistant" pitchFamily="2" charset="-79"/>
                <a:cs typeface="Assistant" pitchFamily="2" charset="-79"/>
              </a:rPr>
              <a:t> שנאמר ואתם </a:t>
            </a:r>
            <a:r>
              <a:rPr lang="iw-IL" sz="2100" kern="1200" spc="-30" dirty="0" err="1">
                <a:solidFill>
                  <a:srgbClr val="231F20"/>
                </a:solidFill>
                <a:latin typeface="Assistant" pitchFamily="2" charset="-79"/>
                <a:cs typeface="Assistant" pitchFamily="2" charset="-79"/>
              </a:rPr>
              <a:t>תלוקטו</a:t>
            </a:r>
            <a:r>
              <a:rPr lang="iw-IL" sz="2100" kern="1200" spc="-30" dirty="0">
                <a:solidFill>
                  <a:srgbClr val="231F20"/>
                </a:solidFill>
                <a:latin typeface="Assistant" pitchFamily="2" charset="-79"/>
                <a:cs typeface="Assistant" pitchFamily="2" charset="-79"/>
              </a:rPr>
              <a:t> לאחד אחד בני ישראל" (שלכן אין להתיירא מאף אחד שיהיה צורך להתגונן מפניו), ומוליך אותו אל הגאולה </a:t>
            </a:r>
            <a:r>
              <a:rPr lang="iw-IL" sz="2100" kern="1200" spc="-30" dirty="0" err="1">
                <a:solidFill>
                  <a:srgbClr val="231F20"/>
                </a:solidFill>
                <a:latin typeface="Assistant" pitchFamily="2" charset="-79"/>
                <a:cs typeface="Assistant" pitchFamily="2" charset="-79"/>
              </a:rPr>
              <a:t>האמיתית</a:t>
            </a:r>
            <a:r>
              <a:rPr lang="iw-IL" sz="2100" kern="1200" spc="-30" dirty="0">
                <a:solidFill>
                  <a:srgbClr val="231F20"/>
                </a:solidFill>
                <a:latin typeface="Assistant" pitchFamily="2" charset="-79"/>
                <a:cs typeface="Assistant" pitchFamily="2" charset="-79"/>
              </a:rPr>
              <a:t> והשלימה, ובאופן </a:t>
            </a:r>
            <a:r>
              <a:rPr lang="iw-IL" sz="2100" kern="1200" spc="-30" dirty="0" err="1">
                <a:solidFill>
                  <a:srgbClr val="231F20"/>
                </a:solidFill>
                <a:latin typeface="Assistant" pitchFamily="2" charset="-79"/>
                <a:cs typeface="Assistant" pitchFamily="2" charset="-79"/>
              </a:rPr>
              <a:t>ד"פרזות</a:t>
            </a:r>
            <a:r>
              <a:rPr lang="iw-IL" sz="2100" kern="1200" spc="-30" dirty="0">
                <a:solidFill>
                  <a:srgbClr val="231F20"/>
                </a:solidFill>
                <a:latin typeface="Assistant" pitchFamily="2" charset="-79"/>
                <a:cs typeface="Assistant" pitchFamily="2" charset="-79"/>
              </a:rPr>
              <a:t> תשב וגו'", בקרוב ממש.</a:t>
            </a:r>
            <a:endParaRPr sz="2100" kern="1200" spc="-30" dirty="0">
              <a:solidFill>
                <a:srgbClr val="231F20"/>
              </a:solidFill>
              <a:latin typeface="Assistant" pitchFamily="2" charset="-79"/>
              <a:cs typeface="Assistant" pitchFamily="2" charset="-79"/>
            </a:endParaRPr>
          </a:p>
        </p:txBody>
      </p:sp>
      <p:sp>
        <p:nvSpPr>
          <p:cNvPr id="2" name="מציין מיקום של מספר שקופית 1">
            <a:extLst>
              <a:ext uri="{FF2B5EF4-FFF2-40B4-BE49-F238E27FC236}">
                <a16:creationId xmlns:a16="http://schemas.microsoft.com/office/drawing/2014/main" id="{4D74657F-F0A2-2847-A68E-5D70EA240E0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w-IL" smtClean="0"/>
              <a:t>21</a:t>
            </a:fld>
            <a:endParaRPr lang="iw-IL"/>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pic>
        <p:nvPicPr>
          <p:cNvPr id="244" name="Google Shape;244;p19"/>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45" name="Google Shape;245;p19"/>
          <p:cNvSpPr txBox="1"/>
          <p:nvPr/>
        </p:nvSpPr>
        <p:spPr>
          <a:xfrm>
            <a:off x="2253500" y="315734"/>
            <a:ext cx="4425696" cy="4348558"/>
          </a:xfrm>
          <a:prstGeom prst="rect">
            <a:avLst/>
          </a:prstGeom>
          <a:noFill/>
          <a:ln>
            <a:noFill/>
          </a:ln>
        </p:spPr>
        <p:txBody>
          <a:bodyPr spcFirstLastPara="1" wrap="square" lIns="0" tIns="11425" rIns="0" bIns="0" anchor="t" anchorCtr="0">
            <a:spAutoFit/>
          </a:bodyPr>
          <a:lstStyle/>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Г-сподь</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Владыка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наш</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Который</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держит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Своей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рукой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каждого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повсеместно</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сказавший</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собраны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будете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одному</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сыны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Израиля</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поэтому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нужно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бояться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кого-либо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кого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пришлось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защищаться</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приведет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нас</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подлинному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окончательному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Избавлению</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будешь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жить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без</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нужды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стенах</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т.д</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самом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скором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времени</a:t>
            </a:r>
            <a:r>
              <a:rPr lang="iw-IL"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sp>
        <p:nvSpPr>
          <p:cNvPr id="246" name="Google Shape;246;p19"/>
          <p:cNvSpPr txBox="1"/>
          <p:nvPr/>
        </p:nvSpPr>
        <p:spPr>
          <a:xfrm>
            <a:off x="7327566" y="315734"/>
            <a:ext cx="3886200" cy="1194361"/>
          </a:xfrm>
          <a:prstGeom prst="rect">
            <a:avLst/>
          </a:prstGeom>
          <a:noFill/>
          <a:ln>
            <a:noFill/>
          </a:ln>
        </p:spPr>
        <p:txBody>
          <a:bodyPr spcFirstLastPara="1" wrap="square" lIns="0" tIns="11425" rIns="0" bIns="0" anchor="t" anchorCtr="0">
            <a:spAutoFit/>
          </a:bodyPr>
          <a:lstStyle/>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ומוליך אותו אל הגאולה </a:t>
            </a:r>
            <a:r>
              <a:rPr lang="iw-IL" sz="2100" kern="1200" spc="-30" dirty="0" err="1">
                <a:solidFill>
                  <a:srgbClr val="231F20"/>
                </a:solidFill>
                <a:latin typeface="Assistant" pitchFamily="2" charset="-79"/>
                <a:cs typeface="Assistant" pitchFamily="2" charset="-79"/>
              </a:rPr>
              <a:t>האמיתית</a:t>
            </a:r>
            <a:r>
              <a:rPr lang="iw-IL" sz="2100" kern="1200" spc="-30" dirty="0">
                <a:solidFill>
                  <a:srgbClr val="231F20"/>
                </a:solidFill>
                <a:latin typeface="Assistant" pitchFamily="2" charset="-79"/>
                <a:cs typeface="Assistant" pitchFamily="2" charset="-79"/>
              </a:rPr>
              <a:t> והשלימה, ובאופן </a:t>
            </a:r>
            <a:r>
              <a:rPr lang="iw-IL" sz="2100" kern="1200" spc="-30" dirty="0" err="1">
                <a:solidFill>
                  <a:srgbClr val="231F20"/>
                </a:solidFill>
                <a:latin typeface="Assistant" pitchFamily="2" charset="-79"/>
                <a:cs typeface="Assistant" pitchFamily="2" charset="-79"/>
              </a:rPr>
              <a:t>ד"פרזות</a:t>
            </a:r>
            <a:r>
              <a:rPr lang="iw-IL" sz="2100" kern="1200" spc="-30" dirty="0">
                <a:solidFill>
                  <a:srgbClr val="231F20"/>
                </a:solidFill>
                <a:latin typeface="Assistant" pitchFamily="2" charset="-79"/>
                <a:cs typeface="Assistant" pitchFamily="2" charset="-79"/>
              </a:rPr>
              <a:t> תשב וגו'", בקרוב ממש.</a:t>
            </a:r>
            <a:endParaRPr sz="2100" kern="1200" spc="-30" dirty="0">
              <a:solidFill>
                <a:srgbClr val="231F20"/>
              </a:solidFill>
              <a:latin typeface="Assistant" pitchFamily="2" charset="-79"/>
              <a:cs typeface="Assistant" pitchFamily="2" charset="-79"/>
            </a:endParaRPr>
          </a:p>
        </p:txBody>
      </p:sp>
      <p:sp>
        <p:nvSpPr>
          <p:cNvPr id="2" name="מציין מיקום של מספר שקופית 1">
            <a:extLst>
              <a:ext uri="{FF2B5EF4-FFF2-40B4-BE49-F238E27FC236}">
                <a16:creationId xmlns:a16="http://schemas.microsoft.com/office/drawing/2014/main" id="{4D74657F-F0A2-2847-A68E-5D70EA240E0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w-IL" smtClean="0"/>
              <a:t>22</a:t>
            </a:fld>
            <a:endParaRPr lang="iw-IL" dirty="0"/>
          </a:p>
        </p:txBody>
      </p:sp>
    </p:spTree>
    <p:extLst>
      <p:ext uri="{BB962C8B-B14F-4D97-AF65-F5344CB8AC3E}">
        <p14:creationId xmlns:p14="http://schemas.microsoft.com/office/powerpoint/2010/main" val="35920055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pic>
        <p:nvPicPr>
          <p:cNvPr id="251" name="Google Shape;251;p20"/>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52" name="Google Shape;252;p20"/>
          <p:cNvSpPr txBox="1"/>
          <p:nvPr/>
        </p:nvSpPr>
        <p:spPr>
          <a:xfrm>
            <a:off x="744592" y="1615618"/>
            <a:ext cx="5607300" cy="411246"/>
          </a:xfrm>
          <a:prstGeom prst="rect">
            <a:avLst/>
          </a:prstGeom>
          <a:noFill/>
          <a:ln>
            <a:noFill/>
          </a:ln>
        </p:spPr>
        <p:txBody>
          <a:bodyPr spcFirstLastPara="1" wrap="square" lIns="0" tIns="17125" rIns="0" bIns="0" anchor="t" anchorCtr="0">
            <a:spAutoFit/>
          </a:bodyPr>
          <a:lstStyle/>
          <a:p>
            <a:pPr marL="12700" lvl="0" indent="0">
              <a:lnSpc>
                <a:spcPct val="80000"/>
              </a:lnSpc>
              <a:buSzPts val="3200"/>
              <a:buFont typeface="Arial"/>
              <a:buNone/>
            </a:pPr>
            <a:r>
              <a:rPr lang="ru-RU" sz="3200" b="1" kern="1200" dirty="0">
                <a:solidFill>
                  <a:srgbClr val="1B969B"/>
                </a:solidFill>
                <a:latin typeface="Arial Black" panose="020B0A04020102020204" pitchFamily="34" charset="0"/>
              </a:rPr>
              <a:t>В. </a:t>
            </a:r>
            <a:r>
              <a:rPr lang="iw-IL" sz="3200" b="1" kern="1200" dirty="0" err="1">
                <a:solidFill>
                  <a:srgbClr val="1B969B"/>
                </a:solidFill>
                <a:latin typeface="Arial Black" panose="020B0A04020102020204" pitchFamily="34" charset="0"/>
              </a:rPr>
              <a:t>Псалом</a:t>
            </a:r>
            <a:r>
              <a:rPr lang="iw-IL" sz="3200" b="1" kern="1200" dirty="0">
                <a:solidFill>
                  <a:srgbClr val="1B969B"/>
                </a:solidFill>
                <a:latin typeface="Arial Black" panose="020B0A04020102020204" pitchFamily="34" charset="0"/>
              </a:rPr>
              <a:t> </a:t>
            </a:r>
            <a:r>
              <a:rPr lang="iw-IL" sz="3200" b="1" kern="1200" dirty="0" err="1">
                <a:solidFill>
                  <a:srgbClr val="1B969B"/>
                </a:solidFill>
                <a:latin typeface="Arial Black" panose="020B0A04020102020204" pitchFamily="34" charset="0"/>
              </a:rPr>
              <a:t>царя</a:t>
            </a:r>
            <a:r>
              <a:rPr lang="iw-IL" sz="3200" b="1" kern="1200" dirty="0">
                <a:solidFill>
                  <a:srgbClr val="1B969B"/>
                </a:solidFill>
                <a:latin typeface="Arial Black" panose="020B0A04020102020204" pitchFamily="34" charset="0"/>
              </a:rPr>
              <a:t> </a:t>
            </a:r>
            <a:r>
              <a:rPr lang="iw-IL" sz="3200" b="1" kern="1200" dirty="0" err="1">
                <a:solidFill>
                  <a:srgbClr val="1B969B"/>
                </a:solidFill>
                <a:latin typeface="Arial Black" panose="020B0A04020102020204" pitchFamily="34" charset="0"/>
              </a:rPr>
              <a:t>Давида</a:t>
            </a:r>
            <a:endParaRPr sz="3200" b="1" kern="1200" dirty="0">
              <a:solidFill>
                <a:srgbClr val="1B969B"/>
              </a:solidFill>
              <a:latin typeface="Arial Black" panose="020B0A04020102020204" pitchFamily="34" charset="0"/>
            </a:endParaRPr>
          </a:p>
        </p:txBody>
      </p:sp>
      <p:sp>
        <p:nvSpPr>
          <p:cNvPr id="253" name="Google Shape;253;p20"/>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254" name="Google Shape;254;p20"/>
          <p:cNvSpPr txBox="1"/>
          <p:nvPr/>
        </p:nvSpPr>
        <p:spPr>
          <a:xfrm>
            <a:off x="9646231" y="5626103"/>
            <a:ext cx="1762795"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iw-IL" sz="1400" b="1">
                <a:solidFill>
                  <a:schemeClr val="lt1"/>
                </a:solidFill>
                <a:latin typeface="Arial"/>
                <a:ea typeface="Arial"/>
                <a:cs typeface="Arial"/>
                <a:sym typeface="Arial"/>
              </a:rPr>
              <a:t>Rosh Chodesh Menachem Av</a:t>
            </a:r>
            <a:endParaRPr sz="1400" b="1" i="0" u="none" strike="noStrike">
              <a:solidFill>
                <a:schemeClr val="lt1"/>
              </a:solidFill>
              <a:latin typeface="Arial"/>
              <a:ea typeface="Arial"/>
              <a:cs typeface="Arial"/>
              <a:sym typeface="Arial"/>
            </a:endParaRPr>
          </a:p>
        </p:txBody>
      </p:sp>
      <p:pic>
        <p:nvPicPr>
          <p:cNvPr id="255" name="Google Shape;255;p20"/>
          <p:cNvPicPr preferRelativeResize="0"/>
          <p:nvPr/>
        </p:nvPicPr>
        <p:blipFill rotWithShape="1">
          <a:blip r:embed="rId4">
            <a:alphaModFix/>
          </a:blip>
          <a:srcRect/>
          <a:stretch/>
        </p:blipFill>
        <p:spPr>
          <a:xfrm>
            <a:off x="744592" y="3312007"/>
            <a:ext cx="5159261" cy="2807746"/>
          </a:xfrm>
          <a:prstGeom prst="rect">
            <a:avLst/>
          </a:prstGeom>
          <a:noFill/>
          <a:ln>
            <a:noFill/>
          </a:ln>
        </p:spPr>
      </p:pic>
      <p:grpSp>
        <p:nvGrpSpPr>
          <p:cNvPr id="7" name="קבוצה 6">
            <a:extLst>
              <a:ext uri="{FF2B5EF4-FFF2-40B4-BE49-F238E27FC236}">
                <a16:creationId xmlns:a16="http://schemas.microsoft.com/office/drawing/2014/main" id="{1131C5E1-8F3B-A848-9B2A-9E392A65A781}"/>
              </a:ext>
            </a:extLst>
          </p:cNvPr>
          <p:cNvGrpSpPr/>
          <p:nvPr/>
        </p:nvGrpSpPr>
        <p:grpSpPr>
          <a:xfrm>
            <a:off x="6985000" y="2223650"/>
            <a:ext cx="5775292" cy="5088956"/>
            <a:chOff x="6723019" y="2352675"/>
            <a:chExt cx="5999696" cy="4913200"/>
          </a:xfrm>
        </p:grpSpPr>
        <p:grpSp>
          <p:nvGrpSpPr>
            <p:cNvPr id="8" name="קבוצה 7">
              <a:extLst>
                <a:ext uri="{FF2B5EF4-FFF2-40B4-BE49-F238E27FC236}">
                  <a16:creationId xmlns:a16="http://schemas.microsoft.com/office/drawing/2014/main" id="{A2E511D6-EC7B-D744-A462-DEA32BB6549C}"/>
                </a:ext>
              </a:extLst>
            </p:cNvPr>
            <p:cNvGrpSpPr/>
            <p:nvPr/>
          </p:nvGrpSpPr>
          <p:grpSpPr>
            <a:xfrm>
              <a:off x="6723019" y="2352675"/>
              <a:ext cx="5999696" cy="4913200"/>
              <a:chOff x="6723019" y="2352675"/>
              <a:chExt cx="5999696" cy="4913200"/>
            </a:xfrm>
          </p:grpSpPr>
          <p:sp>
            <p:nvSpPr>
              <p:cNvPr id="12" name="מלבן 11">
                <a:extLst>
                  <a:ext uri="{FF2B5EF4-FFF2-40B4-BE49-F238E27FC236}">
                    <a16:creationId xmlns:a16="http://schemas.microsoft.com/office/drawing/2014/main" id="{87973B9F-0F27-E444-9042-BA7C97A51B42}"/>
                  </a:ext>
                </a:extLst>
              </p:cNvPr>
              <p:cNvSpPr/>
              <p:nvPr/>
            </p:nvSpPr>
            <p:spPr>
              <a:xfrm>
                <a:off x="6858000" y="2352675"/>
                <a:ext cx="5334000" cy="4505325"/>
              </a:xfrm>
              <a:prstGeom prst="rect">
                <a:avLst/>
              </a:prstGeom>
              <a:solidFill>
                <a:srgbClr val="E0F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13" name="קבוצה 12">
                <a:extLst>
                  <a:ext uri="{FF2B5EF4-FFF2-40B4-BE49-F238E27FC236}">
                    <a16:creationId xmlns:a16="http://schemas.microsoft.com/office/drawing/2014/main" id="{1136CC8D-D78A-B640-8600-A3F2166E5A12}"/>
                  </a:ext>
                </a:extLst>
              </p:cNvPr>
              <p:cNvGrpSpPr/>
              <p:nvPr/>
            </p:nvGrpSpPr>
            <p:grpSpPr>
              <a:xfrm>
                <a:off x="6723019" y="4006425"/>
                <a:ext cx="5999696" cy="3259450"/>
                <a:chOff x="6723019" y="4006425"/>
                <a:chExt cx="5999696" cy="3259450"/>
              </a:xfrm>
            </p:grpSpPr>
            <p:sp>
              <p:nvSpPr>
                <p:cNvPr id="14" name="מלבן 13">
                  <a:extLst>
                    <a:ext uri="{FF2B5EF4-FFF2-40B4-BE49-F238E27FC236}">
                      <a16:creationId xmlns:a16="http://schemas.microsoft.com/office/drawing/2014/main" id="{A727EE06-C83C-7F40-A977-229B480FC19F}"/>
                    </a:ext>
                  </a:extLst>
                </p:cNvPr>
                <p:cNvSpPr/>
                <p:nvPr/>
              </p:nvSpPr>
              <p:spPr>
                <a:xfrm rot="18894284">
                  <a:off x="9465767" y="4008928"/>
                  <a:ext cx="3235485" cy="3278410"/>
                </a:xfrm>
                <a:prstGeom prst="rect">
                  <a:avLst/>
                </a:prstGeom>
                <a:solidFill>
                  <a:schemeClr val="bg1"/>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5" name="תמונה 14" descr="תמונה שמכילה טקסט, גופן, צילום מסך, גרפיקה">
                  <a:extLst>
                    <a:ext uri="{FF2B5EF4-FFF2-40B4-BE49-F238E27FC236}">
                      <a16:creationId xmlns:a16="http://schemas.microsoft.com/office/drawing/2014/main" id="{E5296E4D-B7B6-A642-9369-87614D9C936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23019" y="4006425"/>
                  <a:ext cx="5157562" cy="1833016"/>
                </a:xfrm>
                <a:prstGeom prst="rect">
                  <a:avLst/>
                </a:prstGeom>
              </p:spPr>
            </p:pic>
          </p:grpSp>
        </p:grpSp>
        <p:grpSp>
          <p:nvGrpSpPr>
            <p:cNvPr id="9" name="Google Shape;90;p1">
              <a:extLst>
                <a:ext uri="{FF2B5EF4-FFF2-40B4-BE49-F238E27FC236}">
                  <a16:creationId xmlns:a16="http://schemas.microsoft.com/office/drawing/2014/main" id="{69BBA16D-273F-2A47-89A0-5DB0D5BE2F9D}"/>
                </a:ext>
              </a:extLst>
            </p:cNvPr>
            <p:cNvGrpSpPr/>
            <p:nvPr/>
          </p:nvGrpSpPr>
          <p:grpSpPr>
            <a:xfrm>
              <a:off x="9703517" y="5794659"/>
              <a:ext cx="1762795" cy="486015"/>
              <a:chOff x="9646231" y="5640682"/>
              <a:chExt cx="1762795" cy="486015"/>
            </a:xfrm>
          </p:grpSpPr>
          <p:sp>
            <p:nvSpPr>
              <p:cNvPr id="10" name="Google Shape;91;p1">
                <a:extLst>
                  <a:ext uri="{FF2B5EF4-FFF2-40B4-BE49-F238E27FC236}">
                    <a16:creationId xmlns:a16="http://schemas.microsoft.com/office/drawing/2014/main" id="{94040D8F-89A5-5F44-B252-688EF06C2C88}"/>
                  </a:ext>
                </a:extLst>
              </p:cNvPr>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Font typeface="Arial"/>
                  <a:buNone/>
                </a:pPr>
                <a:endParaRPr sz="1600" b="0" i="0" u="none" strike="noStrike" cap="none" dirty="0">
                  <a:solidFill>
                    <a:schemeClr val="lt1"/>
                  </a:solidFill>
                  <a:latin typeface="Calibri"/>
                  <a:ea typeface="Calibri"/>
                  <a:cs typeface="Calibri"/>
                  <a:sym typeface="Calibri"/>
                </a:endParaRPr>
              </a:p>
            </p:txBody>
          </p:sp>
          <p:sp>
            <p:nvSpPr>
              <p:cNvPr id="11" name="Google Shape;92;p1">
                <a:extLst>
                  <a:ext uri="{FF2B5EF4-FFF2-40B4-BE49-F238E27FC236}">
                    <a16:creationId xmlns:a16="http://schemas.microsoft.com/office/drawing/2014/main" id="{BE35A80F-5292-ED42-A94B-DCEA8272015E}"/>
                  </a:ext>
                </a:extLst>
              </p:cNvPr>
              <p:cNvSpPr txBox="1"/>
              <p:nvPr/>
            </p:nvSpPr>
            <p:spPr>
              <a:xfrm>
                <a:off x="9646231" y="5729800"/>
                <a:ext cx="1762795" cy="280195"/>
              </a:xfrm>
              <a:prstGeom prst="rect">
                <a:avLst/>
              </a:prstGeom>
              <a:noFill/>
              <a:ln>
                <a:noFill/>
              </a:ln>
            </p:spPr>
            <p:txBody>
              <a:bodyPr spcFirstLastPara="1" wrap="square" lIns="91425" tIns="45700" rIns="91425" bIns="45700" anchor="t" anchorCtr="0">
                <a:spAutoFit/>
              </a:bodyPr>
              <a:lstStyle/>
              <a:p>
                <a:pPr marR="0" lvl="0" algn="ctr" rtl="1">
                  <a:lnSpc>
                    <a:spcPct val="100000"/>
                  </a:lnSpc>
                  <a:spcBef>
                    <a:spcPts val="0"/>
                  </a:spcBef>
                  <a:spcAft>
                    <a:spcPts val="0"/>
                  </a:spcAft>
                  <a:buClr>
                    <a:srgbClr val="000000"/>
                  </a:buClr>
                  <a:buFont typeface="Arial"/>
                </a:pPr>
                <a:r>
                  <a:rPr lang="ru-RU" dirty="0" err="1">
                    <a:solidFill>
                      <a:schemeClr val="lt1"/>
                    </a:solidFill>
                  </a:rPr>
                  <a:t>Матот</a:t>
                </a:r>
                <a:r>
                  <a:rPr lang="ru-RU" dirty="0">
                    <a:solidFill>
                      <a:schemeClr val="lt1"/>
                    </a:solidFill>
                  </a:rPr>
                  <a:t> - </a:t>
                </a:r>
                <a:r>
                  <a:rPr lang="ru-RU" dirty="0" err="1">
                    <a:solidFill>
                      <a:schemeClr val="lt1"/>
                    </a:solidFill>
                  </a:rPr>
                  <a:t>Масэй</a:t>
                </a:r>
                <a:endParaRPr lang="ru-RU" dirty="0">
                  <a:solidFill>
                    <a:schemeClr val="lt1"/>
                  </a:solidFill>
                </a:endParaRPr>
              </a:p>
            </p:txBody>
          </p:sp>
        </p:grpSp>
      </p:grpSp>
      <p:sp>
        <p:nvSpPr>
          <p:cNvPr id="2" name="מציין מיקום של מספר שקופית 1">
            <a:extLst>
              <a:ext uri="{FF2B5EF4-FFF2-40B4-BE49-F238E27FC236}">
                <a16:creationId xmlns:a16="http://schemas.microsoft.com/office/drawing/2014/main" id="{45C1180B-AF5B-B34D-8786-079663B7006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w-IL" smtClean="0"/>
              <a:t>23</a:t>
            </a:fld>
            <a:endParaRPr lang="iw-IL"/>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260" name="Google Shape;260;p2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61" name="Google Shape;261;p21"/>
          <p:cNvSpPr txBox="1"/>
          <p:nvPr/>
        </p:nvSpPr>
        <p:spPr>
          <a:xfrm>
            <a:off x="2450351" y="2244394"/>
            <a:ext cx="4425696" cy="3837007"/>
          </a:xfrm>
          <a:prstGeom prst="rect">
            <a:avLst/>
          </a:prstGeom>
          <a:noFill/>
          <a:ln>
            <a:noFill/>
          </a:ln>
        </p:spPr>
        <p:txBody>
          <a:bodyPr spcFirstLastPara="1" wrap="square" lIns="0" tIns="11425" rIns="0" bIns="0" anchor="t" anchorCtr="0">
            <a:spAutoFit/>
          </a:bodyPr>
          <a:lstStyle/>
          <a:p>
            <a:pPr marL="12700" marR="6350" lvl="0" indent="0">
              <a:buSzPts val="1800"/>
              <a:buFont typeface="Arial"/>
              <a:buNone/>
            </a:pPr>
            <a:r>
              <a:rPr lang="iw-IL" sz="1800" dirty="0" err="1">
                <a:solidFill>
                  <a:srgbClr val="19969B"/>
                </a:solidFill>
              </a:rPr>
              <a:t>Псалом</a:t>
            </a:r>
            <a:r>
              <a:rPr lang="iw-IL" sz="1800" dirty="0">
                <a:solidFill>
                  <a:srgbClr val="19969B"/>
                </a:solidFill>
              </a:rPr>
              <a:t> </a:t>
            </a:r>
            <a:r>
              <a:rPr lang="ru-RU" sz="1800" dirty="0">
                <a:solidFill>
                  <a:srgbClr val="19969B"/>
                </a:solidFill>
              </a:rPr>
              <a:t> </a:t>
            </a:r>
            <a:r>
              <a:rPr lang="iw-IL" sz="1800" dirty="0">
                <a:solidFill>
                  <a:srgbClr val="19969B"/>
                </a:solidFill>
              </a:rPr>
              <a:t>63:1-3</a:t>
            </a:r>
            <a:endParaRPr sz="1800" dirty="0">
              <a:solidFill>
                <a:srgbClr val="19969B"/>
              </a:solidFill>
            </a:endParaRPr>
          </a:p>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Псалом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Давида</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Когда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он</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был</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Иудейской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пустыне</a:t>
            </a:r>
            <a:r>
              <a:rPr lang="iw-IL"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Б-же</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Ты</a:t>
            </a:r>
            <a:r>
              <a:rPr lang="iw-IL" sz="2100" kern="1200" dirty="0">
                <a:solidFill>
                  <a:schemeClr val="dk1"/>
                </a:solidFill>
                <a:latin typeface="Calibri" panose="020F0502020204030204" pitchFamily="34" charset="0"/>
                <a:cs typeface="Calibri" panose="020F0502020204030204" pitchFamily="34" charset="0"/>
              </a:rPr>
              <a:t> - </a:t>
            </a:r>
            <a:r>
              <a:rPr lang="iw-IL" sz="2100" kern="1200" dirty="0" err="1">
                <a:solidFill>
                  <a:schemeClr val="dk1"/>
                </a:solidFill>
                <a:latin typeface="Calibri" panose="020F0502020204030204" pitchFamily="34" charset="0"/>
                <a:cs typeface="Calibri" panose="020F0502020204030204" pitchFamily="34" charset="0"/>
              </a:rPr>
              <a:t>Б-г</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мне</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Тебя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ищу</a:t>
            </a:r>
            <a:r>
              <a:rPr lang="iw-IL"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Жаждет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Тебя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душа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моя</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изнывает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Тебе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плоть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моя</a:t>
            </a:r>
            <a:r>
              <a:rPr lang="he-IL" sz="2100" kern="1200" dirty="0">
                <a:solidFill>
                  <a:schemeClr val="dk1"/>
                </a:solidFill>
                <a:latin typeface="Calibri" panose="020F0502020204030204" pitchFamily="34" charset="0"/>
                <a:cs typeface="Calibri" panose="020F0502020204030204" pitchFamily="34" charset="0"/>
              </a:rPr>
              <a:t> </a:t>
            </a:r>
          </a:p>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земле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пустынной</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иссохшей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безводной</a:t>
            </a:r>
            <a:r>
              <a:rPr lang="iw-IL"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Так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видел</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Тебя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святости</a:t>
            </a:r>
            <a:r>
              <a:rPr lang="iw-IL" sz="2100" kern="1200" dirty="0">
                <a:solidFill>
                  <a:schemeClr val="dk1"/>
                </a:solidFill>
                <a:latin typeface="Calibri" panose="020F0502020204030204" pitchFamily="34" charset="0"/>
                <a:cs typeface="Calibri" panose="020F0502020204030204" pitchFamily="34" charset="0"/>
              </a:rPr>
              <a:t>,</a:t>
            </a:r>
            <a:r>
              <a:rPr lang="he-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видел</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силу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Твою</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славу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Твою</a:t>
            </a:r>
            <a:r>
              <a:rPr lang="iw-IL"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grpSp>
        <p:nvGrpSpPr>
          <p:cNvPr id="262" name="Google Shape;262;p21"/>
          <p:cNvGrpSpPr/>
          <p:nvPr/>
        </p:nvGrpSpPr>
        <p:grpSpPr>
          <a:xfrm>
            <a:off x="2450350" y="1395625"/>
            <a:ext cx="4877100" cy="476933"/>
            <a:chOff x="2423055" y="1467204"/>
            <a:chExt cx="4877100" cy="476933"/>
          </a:xfrm>
        </p:grpSpPr>
        <p:sp>
          <p:nvSpPr>
            <p:cNvPr id="263" name="Google Shape;263;p21"/>
            <p:cNvSpPr/>
            <p:nvPr/>
          </p:nvSpPr>
          <p:spPr>
            <a:xfrm rot="10800000" flipH="1">
              <a:off x="2423055" y="189841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64" name="Google Shape;264;p21"/>
            <p:cNvSpPr txBox="1"/>
            <p:nvPr/>
          </p:nvSpPr>
          <p:spPr>
            <a:xfrm>
              <a:off x="2423055" y="1467204"/>
              <a:ext cx="4877100" cy="386624"/>
            </a:xfrm>
            <a:prstGeom prst="rect">
              <a:avLst/>
            </a:prstGeom>
            <a:noFill/>
            <a:ln>
              <a:noFill/>
            </a:ln>
          </p:spPr>
          <p:txBody>
            <a:bodyPr spcFirstLastPara="1" wrap="square" lIns="0" tIns="17125" rIns="0" bIns="0" anchor="ctr" anchorCtr="0">
              <a:spAutoFit/>
            </a:bodyPr>
            <a:lstStyle/>
            <a:p>
              <a:pPr marL="12700">
                <a:buClr>
                  <a:srgbClr val="195E68"/>
                </a:buClr>
                <a:buSzPts val="2400"/>
              </a:pPr>
              <a:r>
                <a:rPr lang="ru-RU" sz="2400" dirty="0">
                  <a:solidFill>
                    <a:srgbClr val="195E68"/>
                  </a:solidFill>
                  <a:latin typeface="Arial Black" panose="020B0A04020102020204" pitchFamily="34" charset="0"/>
                </a:rPr>
                <a:t>ПЕРВОИСТОЧНИК 5</a:t>
              </a:r>
              <a:endParaRPr lang="ru-RU" sz="2400" dirty="0">
                <a:solidFill>
                  <a:schemeClr val="dk1"/>
                </a:solidFill>
              </a:endParaRPr>
            </a:p>
          </p:txBody>
        </p:sp>
      </p:grpSp>
      <p:sp>
        <p:nvSpPr>
          <p:cNvPr id="265" name="Google Shape;265;p21"/>
          <p:cNvSpPr txBox="1"/>
          <p:nvPr/>
        </p:nvSpPr>
        <p:spPr>
          <a:xfrm>
            <a:off x="7590923" y="2532296"/>
            <a:ext cx="3886200" cy="1982910"/>
          </a:xfrm>
          <a:prstGeom prst="rect">
            <a:avLst/>
          </a:prstGeom>
          <a:noFill/>
          <a:ln>
            <a:noFill/>
          </a:ln>
        </p:spPr>
        <p:txBody>
          <a:bodyPr spcFirstLastPara="1" wrap="square" lIns="0" tIns="11425" rIns="0" bIns="0" anchor="t" anchorCtr="0">
            <a:spAutoFit/>
          </a:bodyPr>
          <a:lstStyle/>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מִזְמוֹר לְדָוִד;    בִּהְיוֹתוֹ, בְּמִדְבַּר יְהוּדָה.</a:t>
            </a:r>
            <a:endParaRPr sz="2100" kern="1200" spc="-30" dirty="0">
              <a:solidFill>
                <a:srgbClr val="231F20"/>
              </a:solidFill>
              <a:latin typeface="Assistant" pitchFamily="2" charset="-79"/>
              <a:cs typeface="Assistant" pitchFamily="2" charset="-79"/>
            </a:endParaRPr>
          </a:p>
          <a:p>
            <a:pPr marL="12700" marR="5080" algn="just" rtl="1">
              <a:lnSpc>
                <a:spcPct val="121500"/>
              </a:lnSpc>
              <a:buSzPts val="1800"/>
            </a:pPr>
            <a:r>
              <a:rPr lang="iw-IL" sz="2100" kern="1200" spc="-30" dirty="0" err="1">
                <a:solidFill>
                  <a:srgbClr val="231F20"/>
                </a:solidFill>
                <a:latin typeface="Assistant" pitchFamily="2" charset="-79"/>
                <a:cs typeface="Assistant" pitchFamily="2" charset="-79"/>
              </a:rPr>
              <a:t>אֱלֹהִים</a:t>
            </a:r>
            <a:r>
              <a:rPr lang="iw-IL" sz="2100" kern="1200" spc="-30" dirty="0">
                <a:solidFill>
                  <a:srgbClr val="231F20"/>
                </a:solidFill>
                <a:latin typeface="Assistant" pitchFamily="2" charset="-79"/>
                <a:cs typeface="Assistant" pitchFamily="2" charset="-79"/>
              </a:rPr>
              <a:t>, אֵלִי אַתָּה, </a:t>
            </a:r>
            <a:r>
              <a:rPr lang="iw-IL" sz="2100" kern="1200" spc="-30" dirty="0" err="1">
                <a:solidFill>
                  <a:srgbClr val="231F20"/>
                </a:solidFill>
                <a:latin typeface="Assistant" pitchFamily="2" charset="-79"/>
                <a:cs typeface="Assistant" pitchFamily="2" charset="-79"/>
              </a:rPr>
              <a:t>אֲשַׁחֲרֶך</a:t>
            </a:r>
            <a:r>
              <a:rPr lang="iw-IL" sz="2100" kern="1200" spc="-30" dirty="0">
                <a:solidFill>
                  <a:srgbClr val="231F20"/>
                </a:solidFill>
                <a:latin typeface="Assistant" pitchFamily="2" charset="-79"/>
                <a:cs typeface="Assistant" pitchFamily="2" charset="-79"/>
              </a:rPr>
              <a:t>ָּ:</a:t>
            </a:r>
            <a:endParaRPr sz="2100" kern="1200" spc="-30" dirty="0">
              <a:solidFill>
                <a:srgbClr val="231F20"/>
              </a:solidFill>
              <a:latin typeface="Assistant" pitchFamily="2" charset="-79"/>
              <a:cs typeface="Assistant" pitchFamily="2" charset="-79"/>
            </a:endParaRPr>
          </a:p>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צָמְאָה לְךָ, נַפְשִׁי, כָּמַהּ לְךָ בְשָׂרִי;</a:t>
            </a:r>
            <a:endParaRPr sz="2100" kern="1200" spc="-30" dirty="0">
              <a:solidFill>
                <a:srgbClr val="231F20"/>
              </a:solidFill>
              <a:latin typeface="Assistant" pitchFamily="2" charset="-79"/>
              <a:cs typeface="Assistant" pitchFamily="2" charset="-79"/>
            </a:endParaRPr>
          </a:p>
          <a:p>
            <a:pPr marL="12700" marR="5080" algn="just" rtl="1">
              <a:lnSpc>
                <a:spcPct val="121500"/>
              </a:lnSpc>
              <a:buSzPts val="1800"/>
            </a:pPr>
            <a:r>
              <a:rPr lang="iw-IL" sz="2100" kern="1200" spc="-30" dirty="0" err="1">
                <a:solidFill>
                  <a:srgbClr val="231F20"/>
                </a:solidFill>
                <a:latin typeface="Assistant" pitchFamily="2" charset="-79"/>
                <a:cs typeface="Assistant" pitchFamily="2" charset="-79"/>
              </a:rPr>
              <a:t>בְּאֶרֶץ-צִיָּה</a:t>
            </a:r>
            <a:r>
              <a:rPr lang="iw-IL" sz="2100" kern="1200" spc="-30" dirty="0">
                <a:solidFill>
                  <a:srgbClr val="231F20"/>
                </a:solidFill>
                <a:latin typeface="Assistant" pitchFamily="2" charset="-79"/>
                <a:cs typeface="Assistant" pitchFamily="2" charset="-79"/>
              </a:rPr>
              <a:t> </a:t>
            </a:r>
            <a:r>
              <a:rPr lang="iw-IL" sz="2100" kern="1200" spc="-30" dirty="0" err="1">
                <a:solidFill>
                  <a:srgbClr val="231F20"/>
                </a:solidFill>
                <a:latin typeface="Assistant" pitchFamily="2" charset="-79"/>
                <a:cs typeface="Assistant" pitchFamily="2" charset="-79"/>
              </a:rPr>
              <a:t>וְעָיֵף</a:t>
            </a:r>
            <a:r>
              <a:rPr lang="iw-IL" sz="2100" kern="1200" spc="-30" dirty="0">
                <a:solidFill>
                  <a:srgbClr val="231F20"/>
                </a:solidFill>
                <a:latin typeface="Assistant" pitchFamily="2" charset="-79"/>
                <a:cs typeface="Assistant" pitchFamily="2" charset="-79"/>
              </a:rPr>
              <a:t> בְּלִי-מָיִם.</a:t>
            </a:r>
            <a:endParaRPr sz="2100" kern="1200" spc="-30" dirty="0">
              <a:solidFill>
                <a:srgbClr val="231F20"/>
              </a:solidFill>
              <a:latin typeface="Assistant" pitchFamily="2" charset="-79"/>
              <a:cs typeface="Assistant" pitchFamily="2" charset="-79"/>
            </a:endParaRPr>
          </a:p>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כֵּן, בַּקֹּדֶשׁ חֲזִיתִךָ לִרְאוֹת עֻזְּךָ, וּכְבוֹדֶךָ.</a:t>
            </a:r>
            <a:endParaRPr sz="2100" kern="1200" spc="-30" dirty="0">
              <a:solidFill>
                <a:srgbClr val="231F20"/>
              </a:solidFill>
              <a:latin typeface="Assistant" pitchFamily="2" charset="-79"/>
              <a:cs typeface="Assistant" pitchFamily="2" charset="-79"/>
            </a:endParaRPr>
          </a:p>
        </p:txBody>
      </p:sp>
      <p:sp>
        <p:nvSpPr>
          <p:cNvPr id="2" name="מציין מיקום של מספר שקופית 1">
            <a:extLst>
              <a:ext uri="{FF2B5EF4-FFF2-40B4-BE49-F238E27FC236}">
                <a16:creationId xmlns:a16="http://schemas.microsoft.com/office/drawing/2014/main" id="{57A25F16-4EA6-5447-B450-B9D6CA585AB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w-IL" smtClean="0"/>
              <a:t>24</a:t>
            </a:fld>
            <a:endParaRPr lang="iw-IL"/>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pic>
        <p:nvPicPr>
          <p:cNvPr id="270" name="Google Shape;270;p2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71" name="Google Shape;271;p22"/>
          <p:cNvSpPr/>
          <p:nvPr/>
        </p:nvSpPr>
        <p:spPr>
          <a:xfrm rot="10800000" flipH="1">
            <a:off x="2330368" y="502459"/>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dk1"/>
              </a:solidFill>
              <a:latin typeface="Calibri"/>
              <a:ea typeface="Calibri"/>
              <a:cs typeface="Calibri"/>
              <a:sym typeface="Calibri"/>
            </a:endParaRPr>
          </a:p>
        </p:txBody>
      </p:sp>
      <p:sp>
        <p:nvSpPr>
          <p:cNvPr id="272" name="Google Shape;272;p22"/>
          <p:cNvSpPr txBox="1">
            <a:spLocks noGrp="1"/>
          </p:cNvSpPr>
          <p:nvPr>
            <p:ph type="title"/>
          </p:nvPr>
        </p:nvSpPr>
        <p:spPr>
          <a:xfrm>
            <a:off x="2330369" y="175597"/>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r>
              <a:rPr lang="iw-IL" sz="2400" dirty="0">
                <a:solidFill>
                  <a:srgbClr val="195E68"/>
                </a:solidFill>
                <a:latin typeface="Arial"/>
                <a:ea typeface="Arial"/>
                <a:cs typeface="Arial"/>
                <a:sym typeface="Arial"/>
              </a:rPr>
              <a:t> </a:t>
            </a:r>
            <a:endParaRPr sz="2400" dirty="0">
              <a:latin typeface="Arial"/>
              <a:ea typeface="Arial"/>
              <a:cs typeface="Arial"/>
              <a:sym typeface="Arial"/>
            </a:endParaRPr>
          </a:p>
        </p:txBody>
      </p:sp>
      <p:sp>
        <p:nvSpPr>
          <p:cNvPr id="273" name="Google Shape;273;p22"/>
          <p:cNvSpPr txBox="1"/>
          <p:nvPr/>
        </p:nvSpPr>
        <p:spPr>
          <a:xfrm>
            <a:off x="2330368" y="765875"/>
            <a:ext cx="8205900" cy="296400"/>
          </a:xfrm>
          <a:prstGeom prst="rect">
            <a:avLst/>
          </a:prstGeom>
          <a:noFill/>
          <a:ln>
            <a:noFill/>
          </a:ln>
        </p:spPr>
        <p:txBody>
          <a:bodyPr spcFirstLastPara="1" wrap="square" lIns="0" tIns="17125" rIns="0" bIns="0" anchor="t" anchorCtr="0">
            <a:spAutoFit/>
          </a:bodyPr>
          <a:lstStyle/>
          <a:p>
            <a:pPr marL="12700" marR="6350" lvl="0" indent="0">
              <a:buSzPts val="1800"/>
              <a:buFont typeface="Arial"/>
              <a:buNone/>
            </a:pPr>
            <a:r>
              <a:rPr lang="iw-IL" sz="1800" dirty="0" err="1">
                <a:solidFill>
                  <a:srgbClr val="19969B"/>
                </a:solidFill>
              </a:rPr>
              <a:t>Тоска</a:t>
            </a:r>
            <a:r>
              <a:rPr lang="iw-IL" sz="1800" dirty="0">
                <a:solidFill>
                  <a:srgbClr val="19969B"/>
                </a:solidFill>
              </a:rPr>
              <a:t> </a:t>
            </a:r>
            <a:r>
              <a:rPr lang="iw-IL" sz="1800" dirty="0" err="1">
                <a:solidFill>
                  <a:srgbClr val="19969B"/>
                </a:solidFill>
              </a:rPr>
              <a:t>приносит</a:t>
            </a:r>
            <a:r>
              <a:rPr lang="iw-IL" sz="1800" dirty="0">
                <a:solidFill>
                  <a:srgbClr val="19969B"/>
                </a:solidFill>
              </a:rPr>
              <a:t> </a:t>
            </a:r>
            <a:r>
              <a:rPr lang="iw-IL" sz="1800" dirty="0" err="1">
                <a:solidFill>
                  <a:srgbClr val="19969B"/>
                </a:solidFill>
              </a:rPr>
              <a:t>утешение</a:t>
            </a:r>
            <a:endParaRPr sz="1800" dirty="0">
              <a:solidFill>
                <a:srgbClr val="19969B"/>
              </a:solidFill>
            </a:endParaRPr>
          </a:p>
        </p:txBody>
      </p:sp>
      <p:sp>
        <p:nvSpPr>
          <p:cNvPr id="274" name="Google Shape;274;p22"/>
          <p:cNvSpPr txBox="1"/>
          <p:nvPr/>
        </p:nvSpPr>
        <p:spPr>
          <a:xfrm>
            <a:off x="2330368" y="1201760"/>
            <a:ext cx="4425696" cy="5531381"/>
          </a:xfrm>
          <a:prstGeom prst="rect">
            <a:avLst/>
          </a:prstGeom>
          <a:noFill/>
          <a:ln>
            <a:noFill/>
          </a:ln>
        </p:spPr>
        <p:txBody>
          <a:bodyPr spcFirstLastPara="1" wrap="square" lIns="0" tIns="11425" rIns="0" bIns="0" anchor="t" anchorCtr="0">
            <a:spAutoFit/>
          </a:bodyPr>
          <a:lstStyle/>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если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так</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снова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встает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вопрос</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откуда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приходит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радость</a:t>
            </a:r>
            <a:r>
              <a:rPr lang="iw-IL"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ответ</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жажда</a:t>
            </a:r>
            <a:r>
              <a:rPr lang="iw-IL"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Жажда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раскрытию</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Б-жественности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сама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себе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отчасти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приводит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утолению</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возвышает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человека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уровень</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которого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жаждет</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говорил</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Баал-Шем-Тов</a:t>
            </a:r>
            <a:r>
              <a:rPr lang="iw-IL" sz="2100" kern="1200" dirty="0">
                <a:solidFill>
                  <a:schemeClr val="dk1"/>
                </a:solidFill>
                <a:latin typeface="Calibri" panose="020F0502020204030204" pitchFamily="34" charset="0"/>
                <a:cs typeface="Calibri" panose="020F0502020204030204" pitchFamily="34" charset="0"/>
              </a:rPr>
              <a:t>: </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err="1">
                <a:solidFill>
                  <a:schemeClr val="dk1"/>
                </a:solidFill>
                <a:latin typeface="Calibri" panose="020F0502020204030204" pitchFamily="34" charset="0"/>
                <a:cs typeface="Calibri" panose="020F0502020204030204" pitchFamily="34" charset="0"/>
              </a:rPr>
              <a:t>Там</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где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желание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человека</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там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он</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сам</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2000"/>
            </a:pPr>
            <a:r>
              <a:rPr lang="iw-IL" sz="2100" kern="1200" dirty="0">
                <a:solidFill>
                  <a:schemeClr val="dk1"/>
                </a:solidFill>
                <a:latin typeface="Calibri" panose="020F0502020204030204" pitchFamily="34" charset="0"/>
                <a:cs typeface="Calibri" panose="020F0502020204030204" pitchFamily="34" charset="0"/>
              </a:rPr>
              <a:t>...</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это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особо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подчеркивается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дни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счета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омера</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суть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которых</a:t>
            </a:r>
            <a:r>
              <a:rPr lang="iw-IL" sz="2100" kern="1200" dirty="0">
                <a:solidFill>
                  <a:schemeClr val="dk1"/>
                </a:solidFill>
                <a:latin typeface="Calibri" panose="020F0502020204030204" pitchFamily="34" charset="0"/>
                <a:cs typeface="Calibri" panose="020F0502020204030204" pitchFamily="34" charset="0"/>
              </a:rPr>
              <a:t> - </a:t>
            </a:r>
            <a:r>
              <a:rPr lang="iw-IL" sz="2100" kern="1200" dirty="0" err="1">
                <a:solidFill>
                  <a:schemeClr val="dk1"/>
                </a:solidFill>
                <a:latin typeface="Calibri" panose="020F0502020204030204" pitchFamily="34" charset="0"/>
                <a:cs typeface="Calibri" panose="020F0502020204030204" pitchFamily="34" charset="0"/>
              </a:rPr>
              <a:t>жажда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обретения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Торы</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Поэтому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считают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дни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того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Тора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будет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дана</a:t>
            </a:r>
            <a:r>
              <a:rPr lang="iw-IL"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sp>
        <p:nvSpPr>
          <p:cNvPr id="275" name="Google Shape;275;p22"/>
          <p:cNvSpPr txBox="1"/>
          <p:nvPr/>
        </p:nvSpPr>
        <p:spPr>
          <a:xfrm>
            <a:off x="7537282" y="1214460"/>
            <a:ext cx="3886200" cy="5137107"/>
          </a:xfrm>
          <a:prstGeom prst="rect">
            <a:avLst/>
          </a:prstGeom>
          <a:noFill/>
          <a:ln>
            <a:noFill/>
          </a:ln>
        </p:spPr>
        <p:txBody>
          <a:bodyPr spcFirstLastPara="1" wrap="square" lIns="0" tIns="11425" rIns="0" bIns="0" anchor="t" anchorCtr="0">
            <a:spAutoFit/>
          </a:bodyPr>
          <a:lstStyle/>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ואם כן נשאלת שוב השאלה – מצד איזה ענין תהי' השמחה?</a:t>
            </a:r>
            <a:endParaRPr sz="2100" kern="1200" spc="-30" dirty="0">
              <a:solidFill>
                <a:srgbClr val="231F20"/>
              </a:solidFill>
              <a:latin typeface="Assistant" pitchFamily="2" charset="-79"/>
              <a:cs typeface="Assistant" pitchFamily="2" charset="-79"/>
            </a:endParaRPr>
          </a:p>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והעצה לזה היא – ענין </a:t>
            </a:r>
            <a:r>
              <a:rPr lang="iw-IL" sz="2100" kern="1200" spc="-30" dirty="0" err="1">
                <a:solidFill>
                  <a:srgbClr val="231F20"/>
                </a:solidFill>
                <a:latin typeface="Assistant" pitchFamily="2" charset="-79"/>
                <a:cs typeface="Assistant" pitchFamily="2" charset="-79"/>
              </a:rPr>
              <a:t>הצמאון</a:t>
            </a:r>
            <a:r>
              <a:rPr lang="iw-IL" sz="2100" kern="1200" spc="-30" dirty="0">
                <a:solidFill>
                  <a:srgbClr val="231F20"/>
                </a:solidFill>
                <a:latin typeface="Assistant" pitchFamily="2" charset="-79"/>
                <a:cs typeface="Assistant" pitchFamily="2" charset="-79"/>
              </a:rPr>
              <a:t>:</a:t>
            </a:r>
            <a:endParaRPr sz="2100" kern="1200" spc="-30" dirty="0">
              <a:solidFill>
                <a:srgbClr val="231F20"/>
              </a:solidFill>
              <a:latin typeface="Assistant" pitchFamily="2" charset="-79"/>
              <a:cs typeface="Assistant" pitchFamily="2" charset="-79"/>
            </a:endParaRPr>
          </a:p>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כאשר ישנו </a:t>
            </a:r>
            <a:r>
              <a:rPr lang="iw-IL" sz="2100" kern="1200" spc="-30" dirty="0" err="1">
                <a:solidFill>
                  <a:srgbClr val="231F20"/>
                </a:solidFill>
                <a:latin typeface="Assistant" pitchFamily="2" charset="-79"/>
                <a:cs typeface="Assistant" pitchFamily="2" charset="-79"/>
              </a:rPr>
              <a:t>צמאון</a:t>
            </a:r>
            <a:r>
              <a:rPr lang="iw-IL" sz="2100" kern="1200" spc="-30" dirty="0">
                <a:solidFill>
                  <a:srgbClr val="231F20"/>
                </a:solidFill>
                <a:latin typeface="Assistant" pitchFamily="2" charset="-79"/>
                <a:cs typeface="Assistant" pitchFamily="2" charset="-79"/>
              </a:rPr>
              <a:t> לגילוי </a:t>
            </a:r>
            <a:r>
              <a:rPr lang="iw-IL" sz="2100" kern="1200" spc="-30" dirty="0" err="1">
                <a:solidFill>
                  <a:srgbClr val="231F20"/>
                </a:solidFill>
                <a:latin typeface="Assistant" pitchFamily="2" charset="-79"/>
                <a:cs typeface="Assistant" pitchFamily="2" charset="-79"/>
              </a:rPr>
              <a:t>אלקות</a:t>
            </a:r>
            <a:r>
              <a:rPr lang="iw-IL" sz="2100" kern="1200" spc="-30" dirty="0">
                <a:solidFill>
                  <a:srgbClr val="231F20"/>
                </a:solidFill>
                <a:latin typeface="Assistant" pitchFamily="2" charset="-79"/>
                <a:cs typeface="Assistant" pitchFamily="2" charset="-79"/>
              </a:rPr>
              <a:t> – הרי </a:t>
            </a:r>
            <a:r>
              <a:rPr lang="iw-IL" sz="2100" kern="1200" spc="-30" dirty="0" err="1">
                <a:solidFill>
                  <a:srgbClr val="231F20"/>
                </a:solidFill>
                <a:latin typeface="Assistant" pitchFamily="2" charset="-79"/>
                <a:cs typeface="Assistant" pitchFamily="2" charset="-79"/>
              </a:rPr>
              <a:t>צמאון</a:t>
            </a:r>
            <a:r>
              <a:rPr lang="iw-IL" sz="2100" kern="1200" spc="-30" dirty="0">
                <a:solidFill>
                  <a:srgbClr val="231F20"/>
                </a:solidFill>
                <a:latin typeface="Assistant" pitchFamily="2" charset="-79"/>
                <a:cs typeface="Assistant" pitchFamily="2" charset="-79"/>
              </a:rPr>
              <a:t> זה גופא </a:t>
            </a:r>
            <a:r>
              <a:rPr lang="iw-IL" sz="2100" kern="1200" spc="-30" dirty="0" err="1">
                <a:solidFill>
                  <a:srgbClr val="231F20"/>
                </a:solidFill>
                <a:latin typeface="Assistant" pitchFamily="2" charset="-79"/>
                <a:cs typeface="Assistant" pitchFamily="2" charset="-79"/>
              </a:rPr>
              <a:t>מרוה</a:t>
            </a:r>
            <a:r>
              <a:rPr lang="iw-IL" sz="2100" kern="1200" spc="-30" dirty="0">
                <a:solidFill>
                  <a:srgbClr val="231F20"/>
                </a:solidFill>
                <a:latin typeface="Assistant" pitchFamily="2" charset="-79"/>
                <a:cs typeface="Assistant" pitchFamily="2" charset="-79"/>
              </a:rPr>
              <a:t> במקצת, כיון </a:t>
            </a:r>
            <a:r>
              <a:rPr lang="iw-IL" sz="2100" kern="1200" spc="-30" dirty="0" err="1">
                <a:solidFill>
                  <a:srgbClr val="231F20"/>
                </a:solidFill>
                <a:latin typeface="Assistant" pitchFamily="2" charset="-79"/>
                <a:cs typeface="Assistant" pitchFamily="2" charset="-79"/>
              </a:rPr>
              <a:t>שהצמאון</a:t>
            </a:r>
            <a:r>
              <a:rPr lang="iw-IL" sz="2100" kern="1200" spc="-30" dirty="0">
                <a:solidFill>
                  <a:srgbClr val="231F20"/>
                </a:solidFill>
                <a:latin typeface="Assistant" pitchFamily="2" charset="-79"/>
                <a:cs typeface="Assistant" pitchFamily="2" charset="-79"/>
              </a:rPr>
              <a:t> מרומם את האדם לאותה מדריגה שאלי' הוא צמא, וכמאמר הבעל שם טוב "במקום שרצונו של אדם שם הוא נמצא".</a:t>
            </a:r>
            <a:endParaRPr lang="en-US" sz="2100" kern="1200" spc="-30" dirty="0">
              <a:solidFill>
                <a:srgbClr val="231F20"/>
              </a:solidFill>
              <a:latin typeface="Assistant" pitchFamily="2" charset="-79"/>
              <a:cs typeface="Assistant" pitchFamily="2" charset="-79"/>
            </a:endParaRPr>
          </a:p>
          <a:p>
            <a:pPr marL="12700" marR="5080" algn="just" rtl="1">
              <a:lnSpc>
                <a:spcPct val="121500"/>
              </a:lnSpc>
              <a:buSzPts val="1800"/>
            </a:pPr>
            <a:endParaRPr sz="2100" kern="1200" spc="-30" dirty="0">
              <a:solidFill>
                <a:srgbClr val="231F20"/>
              </a:solidFill>
              <a:latin typeface="Assistant" pitchFamily="2" charset="-79"/>
              <a:cs typeface="Assistant" pitchFamily="2" charset="-79"/>
            </a:endParaRPr>
          </a:p>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…וענין זה מודגש בימי הספירה, </a:t>
            </a:r>
            <a:r>
              <a:rPr lang="iw-IL" sz="2100" kern="1200" spc="-30" dirty="0" err="1">
                <a:solidFill>
                  <a:srgbClr val="231F20"/>
                </a:solidFill>
                <a:latin typeface="Assistant" pitchFamily="2" charset="-79"/>
                <a:cs typeface="Assistant" pitchFamily="2" charset="-79"/>
              </a:rPr>
              <a:t>שענינם</a:t>
            </a:r>
            <a:r>
              <a:rPr lang="iw-IL" sz="2100" kern="1200" spc="-30" dirty="0">
                <a:solidFill>
                  <a:srgbClr val="231F20"/>
                </a:solidFill>
                <a:latin typeface="Assistant" pitchFamily="2" charset="-79"/>
                <a:cs typeface="Assistant" pitchFamily="2" charset="-79"/>
              </a:rPr>
              <a:t> הוא </a:t>
            </a:r>
            <a:r>
              <a:rPr lang="iw-IL" sz="2100" kern="1200" spc="-30" dirty="0" err="1">
                <a:solidFill>
                  <a:srgbClr val="231F20"/>
                </a:solidFill>
                <a:latin typeface="Assistant" pitchFamily="2" charset="-79"/>
                <a:cs typeface="Assistant" pitchFamily="2" charset="-79"/>
              </a:rPr>
              <a:t>הצמאון</a:t>
            </a:r>
            <a:r>
              <a:rPr lang="iw-IL" sz="2100" kern="1200" spc="-30" dirty="0">
                <a:solidFill>
                  <a:srgbClr val="231F20"/>
                </a:solidFill>
                <a:latin typeface="Assistant" pitchFamily="2" charset="-79"/>
                <a:cs typeface="Assistant" pitchFamily="2" charset="-79"/>
              </a:rPr>
              <a:t> למתן תורה, שמטעם זה סופרים את הימים עד שיהי' מתן תורה</a:t>
            </a:r>
            <a:endParaRPr sz="2100" kern="1200" spc="-30" dirty="0">
              <a:solidFill>
                <a:srgbClr val="231F20"/>
              </a:solidFill>
              <a:latin typeface="Assistant" pitchFamily="2" charset="-79"/>
              <a:cs typeface="Assistant" pitchFamily="2" charset="-79"/>
            </a:endParaRPr>
          </a:p>
        </p:txBody>
      </p:sp>
      <p:sp>
        <p:nvSpPr>
          <p:cNvPr id="2" name="מציין מיקום של מספר שקופית 1">
            <a:extLst>
              <a:ext uri="{FF2B5EF4-FFF2-40B4-BE49-F238E27FC236}">
                <a16:creationId xmlns:a16="http://schemas.microsoft.com/office/drawing/2014/main" id="{F1EE3568-E7BA-1143-9D41-541FF28EE88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w-IL" smtClean="0"/>
              <a:t>25</a:t>
            </a:fld>
            <a:endParaRPr lang="iw-IL"/>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pic>
        <p:nvPicPr>
          <p:cNvPr id="280" name="Google Shape;280;p2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81" name="Google Shape;281;p23"/>
          <p:cNvSpPr txBox="1"/>
          <p:nvPr/>
        </p:nvSpPr>
        <p:spPr>
          <a:xfrm>
            <a:off x="2253500" y="579931"/>
            <a:ext cx="4425696" cy="5531381"/>
          </a:xfrm>
          <a:prstGeom prst="rect">
            <a:avLst/>
          </a:prstGeom>
          <a:noFill/>
          <a:ln>
            <a:noFill/>
          </a:ln>
        </p:spPr>
        <p:txBody>
          <a:bodyPr spcFirstLastPara="1" wrap="square" lIns="0" tIns="11425" rIns="0" bIns="0" anchor="t" anchorCtr="0">
            <a:spAutoFit/>
          </a:bodyPr>
          <a:lstStyle/>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об</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этом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также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говорил</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царь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Давид</a:t>
            </a:r>
            <a:r>
              <a:rPr lang="iw-IL" sz="2100" kern="1200" dirty="0">
                <a:solidFill>
                  <a:schemeClr val="dk1"/>
                </a:solidFill>
                <a:latin typeface="Calibri" panose="020F0502020204030204" pitchFamily="34" charset="0"/>
                <a:cs typeface="Calibri" panose="020F0502020204030204" pitchFamily="34" charset="0"/>
              </a:rPr>
              <a:t>: </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err="1">
                <a:solidFill>
                  <a:schemeClr val="dk1"/>
                </a:solidFill>
                <a:latin typeface="Calibri" panose="020F0502020204030204" pitchFamily="34" charset="0"/>
                <a:cs typeface="Calibri" panose="020F0502020204030204" pitchFamily="34" charset="0"/>
              </a:rPr>
              <a:t>Жаждет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Тебя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душа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моя</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изнывает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Тебе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плоть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моя</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видел</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Тебя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святости</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Алтер</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Ребе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имени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Баал-Шем-Това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объясняет</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видел</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Тебя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святости</a:t>
            </a:r>
            <a:r>
              <a:rPr lang="iw-IL" sz="2100" kern="1200" dirty="0">
                <a:solidFill>
                  <a:schemeClr val="dk1"/>
                </a:solidFill>
                <a:latin typeface="Calibri" panose="020F0502020204030204" pitchFamily="34" charset="0"/>
                <a:cs typeface="Calibri" panose="020F0502020204030204" pitchFamily="34" charset="0"/>
              </a:rPr>
              <a:t>" - "</a:t>
            </a:r>
            <a:r>
              <a:rPr lang="iw-IL" sz="2100" kern="1200" dirty="0" err="1">
                <a:solidFill>
                  <a:schemeClr val="dk1"/>
                </a:solidFill>
                <a:latin typeface="Calibri" panose="020F0502020204030204" pitchFamily="34" charset="0"/>
                <a:cs typeface="Calibri" panose="020F0502020204030204" pitchFamily="34" charset="0"/>
              </a:rPr>
              <a:t>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если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увидел</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Тебя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святости</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есть</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даже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находясь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самом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низком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уровне</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земле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пустынной</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иссохшей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безводной</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он</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тем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менее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желает</a:t>
            </a:r>
            <a:r>
              <a:rPr lang="iw-IL" sz="2100" kern="1200" dirty="0">
                <a:solidFill>
                  <a:schemeClr val="dk1"/>
                </a:solidFill>
                <a:latin typeface="Calibri" panose="020F0502020204030204" pitchFamily="34" charset="0"/>
                <a:cs typeface="Calibri" panose="020F0502020204030204" pitchFamily="34" charset="0"/>
              </a:rPr>
              <a:t>: </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err="1">
                <a:solidFill>
                  <a:schemeClr val="dk1"/>
                </a:solidFill>
                <a:latin typeface="Calibri" panose="020F0502020204030204" pitchFamily="34" charset="0"/>
                <a:cs typeface="Calibri" panose="020F0502020204030204" pitchFamily="34" charset="0"/>
              </a:rPr>
              <a:t>О</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если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бы</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увидел</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Тебя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святости</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a:solidFill>
                  <a:schemeClr val="dk1"/>
                </a:solidFill>
                <a:latin typeface="Calibri" panose="020F0502020204030204" pitchFamily="34" charset="0"/>
                <a:cs typeface="Calibri" panose="020F0502020204030204" pitchFamily="34" charset="0"/>
              </a:rPr>
              <a:t> – </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именно</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святости</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святость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которая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сама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себе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вознесена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над</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Тем</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Кто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свят</a:t>
            </a:r>
            <a:r>
              <a:rPr lang="iw-IL"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sp>
        <p:nvSpPr>
          <p:cNvPr id="282" name="Google Shape;282;p23"/>
          <p:cNvSpPr txBox="1"/>
          <p:nvPr/>
        </p:nvSpPr>
        <p:spPr>
          <a:xfrm>
            <a:off x="7492498" y="575662"/>
            <a:ext cx="3886200" cy="3954283"/>
          </a:xfrm>
          <a:prstGeom prst="rect">
            <a:avLst/>
          </a:prstGeom>
          <a:noFill/>
          <a:ln>
            <a:noFill/>
          </a:ln>
        </p:spPr>
        <p:txBody>
          <a:bodyPr spcFirstLastPara="1" wrap="square" lIns="0" tIns="11425" rIns="0" bIns="0" anchor="t" anchorCtr="0">
            <a:spAutoFit/>
          </a:bodyPr>
          <a:lstStyle/>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וזהו גם כן מה שאמר דוד המלך "צמאה לך נפשי כמה לך בשרי גו' כן בקדש </a:t>
            </a:r>
            <a:r>
              <a:rPr lang="iw-IL" sz="2100" kern="1200" spc="-30" dirty="0" err="1">
                <a:solidFill>
                  <a:srgbClr val="231F20"/>
                </a:solidFill>
                <a:latin typeface="Assistant" pitchFamily="2" charset="-79"/>
                <a:cs typeface="Assistant" pitchFamily="2" charset="-79"/>
              </a:rPr>
              <a:t>חזיתיך</a:t>
            </a:r>
            <a:r>
              <a:rPr lang="iw-IL" sz="2100" kern="1200" spc="-30" dirty="0">
                <a:solidFill>
                  <a:srgbClr val="231F20"/>
                </a:solidFill>
                <a:latin typeface="Assistant" pitchFamily="2" charset="-79"/>
                <a:cs typeface="Assistant" pitchFamily="2" charset="-79"/>
              </a:rPr>
              <a:t>", ופירש אדמו"ר הזקן בשם מורנו הבעל שם טוב נ"ע: "כן בקדש </a:t>
            </a:r>
            <a:r>
              <a:rPr lang="iw-IL" sz="2100" kern="1200" spc="-30" dirty="0" err="1">
                <a:solidFill>
                  <a:srgbClr val="231F20"/>
                </a:solidFill>
                <a:latin typeface="Assistant" pitchFamily="2" charset="-79"/>
                <a:cs typeface="Assistant" pitchFamily="2" charset="-79"/>
              </a:rPr>
              <a:t>חזיתיך</a:t>
            </a:r>
            <a:r>
              <a:rPr lang="iw-IL" sz="2100" kern="1200" spc="-30" dirty="0">
                <a:solidFill>
                  <a:srgbClr val="231F20"/>
                </a:solidFill>
                <a:latin typeface="Assistant" pitchFamily="2" charset="-79"/>
                <a:cs typeface="Assistant" pitchFamily="2" charset="-79"/>
              </a:rPr>
              <a:t>" – "</a:t>
            </a:r>
            <a:r>
              <a:rPr lang="iw-IL" sz="2100" kern="1200" spc="-30" dirty="0" err="1">
                <a:solidFill>
                  <a:srgbClr val="231F20"/>
                </a:solidFill>
                <a:latin typeface="Assistant" pitchFamily="2" charset="-79"/>
                <a:cs typeface="Assistant" pitchFamily="2" charset="-79"/>
              </a:rPr>
              <a:t>הלואי</a:t>
            </a:r>
            <a:r>
              <a:rPr lang="iw-IL" sz="2100" kern="1200" spc="-30" dirty="0">
                <a:solidFill>
                  <a:srgbClr val="231F20"/>
                </a:solidFill>
                <a:latin typeface="Assistant" pitchFamily="2" charset="-79"/>
                <a:cs typeface="Assistant" pitchFamily="2" charset="-79"/>
              </a:rPr>
              <a:t> בקדש </a:t>
            </a:r>
            <a:r>
              <a:rPr lang="iw-IL" sz="2100" kern="1200" spc="-30" dirty="0" err="1">
                <a:solidFill>
                  <a:srgbClr val="231F20"/>
                </a:solidFill>
                <a:latin typeface="Assistant" pitchFamily="2" charset="-79"/>
                <a:cs typeface="Assistant" pitchFamily="2" charset="-79"/>
              </a:rPr>
              <a:t>חזיתיך</a:t>
            </a:r>
            <a:r>
              <a:rPr lang="iw-IL" sz="2100" kern="1200" spc="-30" dirty="0">
                <a:solidFill>
                  <a:srgbClr val="231F20"/>
                </a:solidFill>
                <a:latin typeface="Assistant" pitchFamily="2" charset="-79"/>
                <a:cs typeface="Assistant" pitchFamily="2" charset="-79"/>
              </a:rPr>
              <a:t>". והיינו, שאף שנמצא </a:t>
            </a:r>
            <a:r>
              <a:rPr lang="iw-IL" sz="2100" kern="1200" spc="-30" dirty="0" err="1">
                <a:solidFill>
                  <a:srgbClr val="231F20"/>
                </a:solidFill>
                <a:latin typeface="Assistant" pitchFamily="2" charset="-79"/>
                <a:cs typeface="Assistant" pitchFamily="2" charset="-79"/>
              </a:rPr>
              <a:t>במדריגה</a:t>
            </a:r>
            <a:r>
              <a:rPr lang="iw-IL" sz="2100" kern="1200" spc="-30" dirty="0">
                <a:solidFill>
                  <a:srgbClr val="231F20"/>
                </a:solidFill>
                <a:latin typeface="Assistant" pitchFamily="2" charset="-79"/>
                <a:cs typeface="Assistant" pitchFamily="2" charset="-79"/>
              </a:rPr>
              <a:t> תחתונה ביותר, "בארץ צי' </a:t>
            </a:r>
            <a:r>
              <a:rPr lang="iw-IL" sz="2100" kern="1200" spc="-30" dirty="0" err="1">
                <a:solidFill>
                  <a:srgbClr val="231F20"/>
                </a:solidFill>
                <a:latin typeface="Assistant" pitchFamily="2" charset="-79"/>
                <a:cs typeface="Assistant" pitchFamily="2" charset="-79"/>
              </a:rPr>
              <a:t>ועיף</a:t>
            </a:r>
            <a:r>
              <a:rPr lang="iw-IL" sz="2100" kern="1200" spc="-30" dirty="0">
                <a:solidFill>
                  <a:srgbClr val="231F20"/>
                </a:solidFill>
                <a:latin typeface="Assistant" pitchFamily="2" charset="-79"/>
                <a:cs typeface="Assistant" pitchFamily="2" charset="-79"/>
              </a:rPr>
              <a:t> בלי מים", מכל מקום הרי הוא מתברך "</a:t>
            </a:r>
            <a:r>
              <a:rPr lang="iw-IL" sz="2100" kern="1200" spc="-30" dirty="0" err="1">
                <a:solidFill>
                  <a:srgbClr val="231F20"/>
                </a:solidFill>
                <a:latin typeface="Assistant" pitchFamily="2" charset="-79"/>
                <a:cs typeface="Assistant" pitchFamily="2" charset="-79"/>
              </a:rPr>
              <a:t>הלואי</a:t>
            </a:r>
            <a:r>
              <a:rPr lang="iw-IL" sz="2100" kern="1200" spc="-30" dirty="0">
                <a:solidFill>
                  <a:srgbClr val="231F20"/>
                </a:solidFill>
                <a:latin typeface="Assistant" pitchFamily="2" charset="-79"/>
                <a:cs typeface="Assistant" pitchFamily="2" charset="-79"/>
              </a:rPr>
              <a:t> בקדש </a:t>
            </a:r>
            <a:r>
              <a:rPr lang="iw-IL" sz="2100" kern="1200" spc="-30" dirty="0" err="1">
                <a:solidFill>
                  <a:srgbClr val="231F20"/>
                </a:solidFill>
                <a:latin typeface="Assistant" pitchFamily="2" charset="-79"/>
                <a:cs typeface="Assistant" pitchFamily="2" charset="-79"/>
              </a:rPr>
              <a:t>חזיתיך</a:t>
            </a:r>
            <a:r>
              <a:rPr lang="iw-IL" sz="2100" kern="1200" spc="-30" dirty="0">
                <a:solidFill>
                  <a:srgbClr val="231F20"/>
                </a:solidFill>
                <a:latin typeface="Assistant" pitchFamily="2" charset="-79"/>
                <a:cs typeface="Assistant" pitchFamily="2" charset="-79"/>
              </a:rPr>
              <a:t>" – "בקדש" </a:t>
            </a:r>
            <a:r>
              <a:rPr lang="iw-IL" sz="2100" kern="1200" spc="-30" dirty="0" err="1">
                <a:solidFill>
                  <a:srgbClr val="231F20"/>
                </a:solidFill>
                <a:latin typeface="Assistant" pitchFamily="2" charset="-79"/>
                <a:cs typeface="Assistant" pitchFamily="2" charset="-79"/>
              </a:rPr>
              <a:t>דייקא</a:t>
            </a:r>
            <a:r>
              <a:rPr lang="iw-IL" sz="2100" kern="1200" spc="-30" dirty="0">
                <a:solidFill>
                  <a:srgbClr val="231F20"/>
                </a:solidFill>
                <a:latin typeface="Assistant" pitchFamily="2" charset="-79"/>
                <a:cs typeface="Assistant" pitchFamily="2" charset="-79"/>
              </a:rPr>
              <a:t>, "קדש מלה בגרמי'" שלמעלה גם מ"קדוש".</a:t>
            </a:r>
            <a:endParaRPr sz="2100" kern="1200" spc="-30" dirty="0">
              <a:solidFill>
                <a:srgbClr val="231F20"/>
              </a:solidFill>
              <a:latin typeface="Assistant" pitchFamily="2" charset="-79"/>
              <a:cs typeface="Assistant" pitchFamily="2" charset="-79"/>
            </a:endParaRPr>
          </a:p>
        </p:txBody>
      </p:sp>
      <p:sp>
        <p:nvSpPr>
          <p:cNvPr id="2" name="מציין מיקום של מספר שקופית 1">
            <a:extLst>
              <a:ext uri="{FF2B5EF4-FFF2-40B4-BE49-F238E27FC236}">
                <a16:creationId xmlns:a16="http://schemas.microsoft.com/office/drawing/2014/main" id="{725440AF-6B1F-1842-8156-F3621F5C5E9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w-IL" smtClean="0"/>
              <a:t>26</a:t>
            </a:fld>
            <a:endParaRPr lang="iw-IL"/>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pic>
        <p:nvPicPr>
          <p:cNvPr id="280" name="Google Shape;280;p2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81" name="Google Shape;281;p23"/>
          <p:cNvSpPr txBox="1"/>
          <p:nvPr/>
        </p:nvSpPr>
        <p:spPr>
          <a:xfrm>
            <a:off x="2253500" y="579931"/>
            <a:ext cx="4425696" cy="3954283"/>
          </a:xfrm>
          <a:prstGeom prst="rect">
            <a:avLst/>
          </a:prstGeom>
          <a:noFill/>
          <a:ln>
            <a:noFill/>
          </a:ln>
        </p:spPr>
        <p:txBody>
          <a:bodyPr spcFirstLastPara="1" wrap="square" lIns="0" tIns="11425" rIns="0" bIns="0" anchor="t" anchorCtr="0">
            <a:spAutoFit/>
          </a:bodyPr>
          <a:lstStyle/>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причиной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тому</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является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огромная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жажда</a:t>
            </a:r>
            <a:r>
              <a:rPr lang="iw-IL" sz="2100" kern="1200" dirty="0">
                <a:solidFill>
                  <a:schemeClr val="dk1"/>
                </a:solidFill>
                <a:latin typeface="Calibri" panose="020F0502020204030204" pitchFamily="34" charset="0"/>
                <a:cs typeface="Calibri" panose="020F0502020204030204" pitchFamily="34" charset="0"/>
              </a:rPr>
              <a:t> </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err="1">
                <a:solidFill>
                  <a:schemeClr val="dk1"/>
                </a:solidFill>
                <a:latin typeface="Calibri" panose="020F0502020204030204" pitchFamily="34" charset="0"/>
                <a:cs typeface="Calibri" panose="020F0502020204030204" pitchFamily="34" charset="0"/>
              </a:rPr>
              <a:t>как</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сказано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выше</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поднимающая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уровень</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которого</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жаждешь</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даже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находясь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самом</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низу</a:t>
            </a:r>
            <a:r>
              <a:rPr lang="iw-IL"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2000"/>
            </a:pP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Ребе</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завершил</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свою</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речь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следующим</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Есть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нигун</a:t>
            </a:r>
            <a:r>
              <a:rPr lang="iw-IL" sz="2100" kern="1200" dirty="0">
                <a:solidFill>
                  <a:schemeClr val="dk1"/>
                </a:solidFill>
                <a:latin typeface="Calibri" panose="020F0502020204030204" pitchFamily="34" charset="0"/>
                <a:cs typeface="Calibri" panose="020F0502020204030204" pitchFamily="34" charset="0"/>
              </a:rPr>
              <a:t> </a:t>
            </a:r>
            <a:r>
              <a:rPr lang="en-US" sz="2100" kern="1200" dirty="0">
                <a:solidFill>
                  <a:schemeClr val="dk1"/>
                </a:solidFill>
                <a:latin typeface="Calibri" panose="020F0502020204030204" pitchFamily="34" charset="0"/>
                <a:cs typeface="Calibri" panose="020F0502020204030204" pitchFamily="34" charset="0"/>
              </a:rPr>
              <a:t>(</a:t>
            </a:r>
            <a:r>
              <a:rPr lang="iw-IL" sz="2100" kern="1200" dirty="0" err="1">
                <a:solidFill>
                  <a:schemeClr val="dk1"/>
                </a:solidFill>
                <a:latin typeface="Calibri" panose="020F0502020204030204" pitchFamily="34" charset="0"/>
                <a:cs typeface="Calibri" panose="020F0502020204030204" pitchFamily="34" charset="0"/>
              </a:rPr>
              <a:t>напев</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Алтер</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Ребе</a:t>
            </a:r>
            <a:r>
              <a:rPr lang="iw-IL" sz="2100" kern="1200" dirty="0">
                <a:solidFill>
                  <a:schemeClr val="dk1"/>
                </a:solidFill>
                <a:latin typeface="Calibri" panose="020F0502020204030204" pitchFamily="34" charset="0"/>
                <a:cs typeface="Calibri" panose="020F0502020204030204" pitchFamily="34" charset="0"/>
              </a:rPr>
              <a:t>,</a:t>
            </a:r>
            <a:r>
              <a:rPr lang="en-US"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который</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переложен</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стих</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Жаждет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Тебя</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душа</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моя</a:t>
            </a:r>
            <a:r>
              <a:rPr lang="en-US" sz="2100" kern="1200" dirty="0">
                <a:solidFill>
                  <a:schemeClr val="dk1"/>
                </a:solidFill>
                <a:latin typeface="Calibri" panose="020F0502020204030204" pitchFamily="34" charset="0"/>
                <a:cs typeface="Calibri" panose="020F0502020204030204" pitchFamily="34" charset="0"/>
              </a:rPr>
              <a:t>” - </a:t>
            </a:r>
            <a:r>
              <a:rPr lang="iw-IL" sz="2100" kern="1200" dirty="0" err="1">
                <a:solidFill>
                  <a:schemeClr val="dk1"/>
                </a:solidFill>
                <a:latin typeface="Calibri" panose="020F0502020204030204" pitchFamily="34" charset="0"/>
                <a:cs typeface="Calibri" panose="020F0502020204030204" pitchFamily="34" charset="0"/>
              </a:rPr>
              <a:t>и</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велел</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спеть</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этот</a:t>
            </a:r>
            <a:r>
              <a:rPr lang="iw-IL" sz="2100" kern="1200" dirty="0">
                <a:solidFill>
                  <a:schemeClr val="dk1"/>
                </a:solidFill>
                <a:latin typeface="Calibri" panose="020F0502020204030204" pitchFamily="34" charset="0"/>
                <a:cs typeface="Calibri" panose="020F0502020204030204" pitchFamily="34" charset="0"/>
              </a:rPr>
              <a:t> </a:t>
            </a:r>
            <a:r>
              <a:rPr lang="iw-IL" sz="2100" kern="1200" dirty="0" err="1">
                <a:solidFill>
                  <a:schemeClr val="dk1"/>
                </a:solidFill>
                <a:latin typeface="Calibri" panose="020F0502020204030204" pitchFamily="34" charset="0"/>
                <a:cs typeface="Calibri" panose="020F0502020204030204" pitchFamily="34" charset="0"/>
              </a:rPr>
              <a:t>нигун</a:t>
            </a:r>
            <a:r>
              <a:rPr lang="iw-IL"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sp>
        <p:nvSpPr>
          <p:cNvPr id="282" name="Google Shape;282;p23"/>
          <p:cNvSpPr txBox="1"/>
          <p:nvPr/>
        </p:nvSpPr>
        <p:spPr>
          <a:xfrm>
            <a:off x="7492498" y="575662"/>
            <a:ext cx="3886200" cy="3165733"/>
          </a:xfrm>
          <a:prstGeom prst="rect">
            <a:avLst/>
          </a:prstGeom>
          <a:noFill/>
          <a:ln>
            <a:noFill/>
          </a:ln>
        </p:spPr>
        <p:txBody>
          <a:bodyPr spcFirstLastPara="1" wrap="square" lIns="0" tIns="11425" rIns="0" bIns="0" anchor="t" anchorCtr="0">
            <a:spAutoFit/>
          </a:bodyPr>
          <a:lstStyle/>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והטעם לזה – מצד גודל מעלת הצימאון (כנ"ל), שעל ידי הצימאון גופא יכול להתעלות </a:t>
            </a:r>
            <a:r>
              <a:rPr lang="iw-IL" sz="2100" kern="1200" spc="-30" dirty="0" err="1">
                <a:solidFill>
                  <a:srgbClr val="231F20"/>
                </a:solidFill>
                <a:latin typeface="Assistant" pitchFamily="2" charset="-79"/>
                <a:cs typeface="Assistant" pitchFamily="2" charset="-79"/>
              </a:rPr>
              <a:t>למדריגה</a:t>
            </a:r>
            <a:r>
              <a:rPr lang="iw-IL" sz="2100" kern="1200" spc="-30" dirty="0">
                <a:solidFill>
                  <a:srgbClr val="231F20"/>
                </a:solidFill>
                <a:latin typeface="Assistant" pitchFamily="2" charset="-79"/>
                <a:cs typeface="Assistant" pitchFamily="2" charset="-79"/>
              </a:rPr>
              <a:t> שאלי' הוא </a:t>
            </a:r>
            <a:r>
              <a:rPr lang="iw-IL" sz="2100" kern="1200" spc="-30" dirty="0" err="1">
                <a:solidFill>
                  <a:srgbClr val="231F20"/>
                </a:solidFill>
                <a:latin typeface="Assistant" pitchFamily="2" charset="-79"/>
                <a:cs typeface="Assistant" pitchFamily="2" charset="-79"/>
              </a:rPr>
              <a:t>הצמאון</a:t>
            </a:r>
            <a:r>
              <a:rPr lang="iw-IL" sz="2100" kern="1200" spc="-30" dirty="0">
                <a:solidFill>
                  <a:srgbClr val="231F20"/>
                </a:solidFill>
                <a:latin typeface="Assistant" pitchFamily="2" charset="-79"/>
                <a:cs typeface="Assistant" pitchFamily="2" charset="-79"/>
              </a:rPr>
              <a:t>, גם כאשר נמצא </a:t>
            </a:r>
            <a:r>
              <a:rPr lang="iw-IL" sz="2100" kern="1200" spc="-30" dirty="0" err="1">
                <a:solidFill>
                  <a:srgbClr val="231F20"/>
                </a:solidFill>
                <a:latin typeface="Assistant" pitchFamily="2" charset="-79"/>
                <a:cs typeface="Assistant" pitchFamily="2" charset="-79"/>
              </a:rPr>
              <a:t>במדריגה</a:t>
            </a:r>
            <a:r>
              <a:rPr lang="iw-IL" sz="2100" kern="1200" spc="-30" dirty="0">
                <a:solidFill>
                  <a:srgbClr val="231F20"/>
                </a:solidFill>
                <a:latin typeface="Assistant" pitchFamily="2" charset="-79"/>
                <a:cs typeface="Assistant" pitchFamily="2" charset="-79"/>
              </a:rPr>
              <a:t> תחתונה ביותר.</a:t>
            </a:r>
            <a:endParaRPr sz="2100" kern="1200" spc="-30" dirty="0">
              <a:solidFill>
                <a:srgbClr val="231F20"/>
              </a:solidFill>
              <a:latin typeface="Assistant" pitchFamily="2" charset="-79"/>
              <a:cs typeface="Assistant" pitchFamily="2" charset="-79"/>
            </a:endParaRPr>
          </a:p>
          <a:p>
            <a:pPr marL="12700" marR="5080" algn="just" rtl="1">
              <a:lnSpc>
                <a:spcPct val="121500"/>
              </a:lnSpc>
              <a:buSzPts val="1800"/>
            </a:pPr>
            <a:endParaRPr lang="he-IL" sz="2100" kern="1200" spc="-30" dirty="0">
              <a:solidFill>
                <a:srgbClr val="231F20"/>
              </a:solidFill>
              <a:latin typeface="Assistant" pitchFamily="2" charset="-79"/>
              <a:cs typeface="Assistant" pitchFamily="2" charset="-79"/>
            </a:endParaRPr>
          </a:p>
          <a:p>
            <a:pPr marL="12700" marR="5080" algn="just" rtl="1">
              <a:lnSpc>
                <a:spcPct val="121500"/>
              </a:lnSpc>
              <a:buSzPts val="1800"/>
            </a:pPr>
            <a:r>
              <a:rPr lang="iw-IL" sz="2100" kern="1200" spc="-30" dirty="0">
                <a:solidFill>
                  <a:srgbClr val="231F20"/>
                </a:solidFill>
                <a:latin typeface="Assistant" pitchFamily="2" charset="-79"/>
                <a:cs typeface="Assistant" pitchFamily="2" charset="-79"/>
              </a:rPr>
              <a:t>וסיים כ״ק אדמו"ר: ישנו ניגון מאדמו"ר הזקן על הפסוק "צמאה לך נפשי", – </a:t>
            </a:r>
            <a:r>
              <a:rPr lang="iw-IL" sz="2100" kern="1200" spc="-30" dirty="0" err="1">
                <a:solidFill>
                  <a:srgbClr val="231F20"/>
                </a:solidFill>
                <a:latin typeface="Assistant" pitchFamily="2" charset="-79"/>
                <a:cs typeface="Assistant" pitchFamily="2" charset="-79"/>
              </a:rPr>
              <a:t>וצוה</a:t>
            </a:r>
            <a:r>
              <a:rPr lang="iw-IL" sz="2100" kern="1200" spc="-30" dirty="0">
                <a:solidFill>
                  <a:srgbClr val="231F20"/>
                </a:solidFill>
                <a:latin typeface="Assistant" pitchFamily="2" charset="-79"/>
                <a:cs typeface="Assistant" pitchFamily="2" charset="-79"/>
              </a:rPr>
              <a:t> שינגנו את ניגון זה.</a:t>
            </a:r>
            <a:endParaRPr sz="2100" kern="1200" spc="-30" dirty="0">
              <a:solidFill>
                <a:srgbClr val="231F20"/>
              </a:solidFill>
              <a:latin typeface="Assistant" pitchFamily="2" charset="-79"/>
              <a:cs typeface="Assistant" pitchFamily="2" charset="-79"/>
            </a:endParaRPr>
          </a:p>
        </p:txBody>
      </p:sp>
      <p:sp>
        <p:nvSpPr>
          <p:cNvPr id="2" name="מציין מיקום של מספר שקופית 1">
            <a:extLst>
              <a:ext uri="{FF2B5EF4-FFF2-40B4-BE49-F238E27FC236}">
                <a16:creationId xmlns:a16="http://schemas.microsoft.com/office/drawing/2014/main" id="{725440AF-6B1F-1842-8156-F3621F5C5E9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w-IL" smtClean="0"/>
              <a:t>27</a:t>
            </a:fld>
            <a:endParaRPr lang="iw-IL"/>
          </a:p>
        </p:txBody>
      </p:sp>
    </p:spTree>
    <p:extLst>
      <p:ext uri="{BB962C8B-B14F-4D97-AF65-F5344CB8AC3E}">
        <p14:creationId xmlns:p14="http://schemas.microsoft.com/office/powerpoint/2010/main" val="19934575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D5CDE84-E7D9-4D9B-BDDD-4263E2770A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מלבן 10">
            <a:extLst>
              <a:ext uri="{FF2B5EF4-FFF2-40B4-BE49-F238E27FC236}">
                <a16:creationId xmlns:a16="http://schemas.microsoft.com/office/drawing/2014/main" id="{1E8D2AAE-1678-C947-5338-19C84D55CBCD}"/>
              </a:ext>
            </a:extLst>
          </p:cNvPr>
          <p:cNvSpPr/>
          <p:nvPr/>
        </p:nvSpPr>
        <p:spPr>
          <a:xfrm>
            <a:off x="7170105" y="3897650"/>
            <a:ext cx="4263390" cy="2857500"/>
          </a:xfrm>
          <a:prstGeom prst="rect">
            <a:avLst/>
          </a:prstGeom>
          <a:solidFill>
            <a:srgbClr val="1C5E6A"/>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מלבן 8">
            <a:extLst>
              <a:ext uri="{FF2B5EF4-FFF2-40B4-BE49-F238E27FC236}">
                <a16:creationId xmlns:a16="http://schemas.microsoft.com/office/drawing/2014/main" id="{946CB32D-0217-A035-A186-0421F8B82F99}"/>
              </a:ext>
            </a:extLst>
          </p:cNvPr>
          <p:cNvSpPr/>
          <p:nvPr/>
        </p:nvSpPr>
        <p:spPr>
          <a:xfrm rot="18894284">
            <a:off x="9269372" y="4643715"/>
            <a:ext cx="3321232" cy="2925288"/>
          </a:xfrm>
          <a:prstGeom prst="rect">
            <a:avLst/>
          </a:prstGeom>
          <a:solidFill>
            <a:srgbClr val="1B969B"/>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תמונה 9" descr="תמונה שמכילה טקסט, גופן, צילום מסך, גרפיקה">
            <a:extLst>
              <a:ext uri="{FF2B5EF4-FFF2-40B4-BE49-F238E27FC236}">
                <a16:creationId xmlns:a16="http://schemas.microsoft.com/office/drawing/2014/main" id="{E40927A0-C0CD-3C87-3FB9-9E60A0C27A33}"/>
              </a:ext>
            </a:extLst>
          </p:cNvPr>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saturation sat="101000"/>
                    </a14:imgEffect>
                  </a14:imgLayer>
                </a14:imgProps>
              </a:ext>
              <a:ext uri="{28A0092B-C50C-407E-A947-70E740481C1C}">
                <a14:useLocalDpi xmlns:a14="http://schemas.microsoft.com/office/drawing/2010/main" val="0"/>
              </a:ext>
            </a:extLst>
          </a:blip>
          <a:srcRect t="35859"/>
          <a:stretch/>
        </p:blipFill>
        <p:spPr>
          <a:xfrm>
            <a:off x="6723019" y="4953297"/>
            <a:ext cx="5157562" cy="1175716"/>
          </a:xfrm>
          <a:prstGeom prst="rect">
            <a:avLst/>
          </a:prstGeom>
        </p:spPr>
      </p:pic>
      <p:pic>
        <p:nvPicPr>
          <p:cNvPr id="12" name="תמונה 11" descr="תמונה שמכילה טקסט, גופן, צילום מסך, גרפיקה">
            <a:extLst>
              <a:ext uri="{FF2B5EF4-FFF2-40B4-BE49-F238E27FC236}">
                <a16:creationId xmlns:a16="http://schemas.microsoft.com/office/drawing/2014/main" id="{BE603663-3FD2-4D19-80BB-F6C39C5A5604}"/>
              </a:ext>
            </a:extLst>
          </p:cNvPr>
          <p:cNvPicPr>
            <a:picLocks noChangeAspect="1"/>
          </p:cNvPicPr>
          <p:nvPr/>
        </p:nvPicPr>
        <p:blipFill rotWithShape="1">
          <a:blip r:embed="rId5" cstate="print">
            <a:extLst>
              <a:ext uri="{BEBA8EAE-BF5A-486C-A8C5-ECC9F3942E4B}">
                <a14:imgProps xmlns:a14="http://schemas.microsoft.com/office/drawing/2010/main">
                  <a14:imgLayer r:embed="rId4">
                    <a14:imgEffect>
                      <a14:colorTemperature colorTemp="8800"/>
                    </a14:imgEffect>
                    <a14:imgEffect>
                      <a14:saturation sat="0"/>
                    </a14:imgEffect>
                  </a14:imgLayer>
                </a14:imgProps>
              </a:ext>
              <a:ext uri="{28A0092B-C50C-407E-A947-70E740481C1C}">
                <a14:useLocalDpi xmlns:a14="http://schemas.microsoft.com/office/drawing/2010/main" val="0"/>
              </a:ext>
            </a:extLst>
          </a:blip>
          <a:srcRect l="73230" t="-5066" b="65345"/>
          <a:stretch/>
        </p:blipFill>
        <p:spPr>
          <a:xfrm>
            <a:off x="10455824" y="4225216"/>
            <a:ext cx="1380689" cy="728081"/>
          </a:xfrm>
          <a:prstGeom prst="rect">
            <a:avLst/>
          </a:prstGeom>
          <a:noFill/>
        </p:spPr>
      </p:pic>
      <p:sp>
        <p:nvSpPr>
          <p:cNvPr id="6" name="מציין מיקום של מספר שקופית 5">
            <a:extLst>
              <a:ext uri="{FF2B5EF4-FFF2-40B4-BE49-F238E27FC236}">
                <a16:creationId xmlns:a16="http://schemas.microsoft.com/office/drawing/2014/main" id="{17A3D153-953A-5F45-A2A8-518222964CD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28</a:t>
            </a:fld>
            <a:endParaRPr lang="en-US"/>
          </a:p>
        </p:txBody>
      </p:sp>
      <p:sp>
        <p:nvSpPr>
          <p:cNvPr id="15" name="Google Shape;288;p24">
            <a:hlinkClick r:id="rId6"/>
            <a:extLst>
              <a:ext uri="{FF2B5EF4-FFF2-40B4-BE49-F238E27FC236}">
                <a16:creationId xmlns:a16="http://schemas.microsoft.com/office/drawing/2014/main" id="{A6172088-990E-6B4D-A80D-C009E8B5A8CB}"/>
              </a:ext>
            </a:extLst>
          </p:cNvPr>
          <p:cNvSpPr/>
          <p:nvPr/>
        </p:nvSpPr>
        <p:spPr>
          <a:xfrm>
            <a:off x="801911" y="5915257"/>
            <a:ext cx="2527300" cy="502702"/>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 name="Google Shape;289;p24">
            <a:hlinkClick r:id="rId7"/>
            <a:extLst>
              <a:ext uri="{FF2B5EF4-FFF2-40B4-BE49-F238E27FC236}">
                <a16:creationId xmlns:a16="http://schemas.microsoft.com/office/drawing/2014/main" id="{6FC838D3-475F-F34A-AB52-5ECDE2C7E907}"/>
              </a:ext>
            </a:extLst>
          </p:cNvPr>
          <p:cNvSpPr txBox="1"/>
          <p:nvPr/>
        </p:nvSpPr>
        <p:spPr>
          <a:xfrm>
            <a:off x="1058179" y="6038368"/>
            <a:ext cx="2014764" cy="3795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iw-IL" sz="2800" u="sng" baseline="30000" dirty="0">
                <a:solidFill>
                  <a:schemeClr val="lt1"/>
                </a:solidFill>
                <a:latin typeface="Arial"/>
                <a:ea typeface="Arial"/>
                <a:cs typeface="Arial"/>
                <a:sym typeface="Arial"/>
                <a:hlinkClick r:id="rId8">
                  <a:extLst>
                    <a:ext uri="{A12FA001-AC4F-418D-AE19-62706E023703}">
                      <ahyp:hlinkClr xmlns:ahyp="http://schemas.microsoft.com/office/drawing/2018/hyperlinkcolor" val="tx"/>
                    </a:ext>
                  </a:extLst>
                </a:hlinkClick>
              </a:rPr>
              <a:t>CLICK HERE</a:t>
            </a:r>
            <a:endParaRPr sz="2800" b="0" i="0" u="none" strike="noStrike" baseline="30000" dirty="0">
              <a:solidFill>
                <a:schemeClr val="lt1"/>
              </a:solidFill>
              <a:latin typeface="Arial"/>
              <a:ea typeface="Arial"/>
              <a:cs typeface="Arial"/>
              <a:sym typeface="Arial"/>
            </a:endParaRPr>
          </a:p>
        </p:txBody>
      </p:sp>
      <p:sp>
        <p:nvSpPr>
          <p:cNvPr id="17" name="Google Shape;290;p24">
            <a:extLst>
              <a:ext uri="{FF2B5EF4-FFF2-40B4-BE49-F238E27FC236}">
                <a16:creationId xmlns:a16="http://schemas.microsoft.com/office/drawing/2014/main" id="{469CF3A6-9D12-3D4A-AA67-92D6B3CBE5E9}"/>
              </a:ext>
            </a:extLst>
          </p:cNvPr>
          <p:cNvSpPr/>
          <p:nvPr/>
        </p:nvSpPr>
        <p:spPr>
          <a:xfrm>
            <a:off x="542469" y="1554757"/>
            <a:ext cx="6544129" cy="3920459"/>
          </a:xfrm>
          <a:prstGeom prst="roundRect">
            <a:avLst>
              <a:gd name="adj" fmla="val 16667"/>
            </a:avLst>
          </a:prstGeom>
          <a:solidFill>
            <a:srgbClr val="1B96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8" name="Google Shape;291;p24">
            <a:hlinkClick r:id="rId8"/>
            <a:extLst>
              <a:ext uri="{FF2B5EF4-FFF2-40B4-BE49-F238E27FC236}">
                <a16:creationId xmlns:a16="http://schemas.microsoft.com/office/drawing/2014/main" id="{1584AF06-AA37-0848-A929-1E8B8D38FBF8}"/>
              </a:ext>
            </a:extLst>
          </p:cNvPr>
          <p:cNvPicPr preferRelativeResize="0"/>
          <p:nvPr/>
        </p:nvPicPr>
        <p:blipFill rotWithShape="1">
          <a:blip r:embed="rId9">
            <a:alphaModFix/>
          </a:blip>
          <a:srcRect l="10542" t="9216" r="9720" b="11045"/>
          <a:stretch/>
        </p:blipFill>
        <p:spPr>
          <a:xfrm>
            <a:off x="1578992" y="1866473"/>
            <a:ext cx="4471080" cy="3344473"/>
          </a:xfrm>
          <a:prstGeom prst="rect">
            <a:avLst/>
          </a:prstGeom>
          <a:noFill/>
          <a:ln>
            <a:noFill/>
          </a:ln>
        </p:spPr>
      </p:pic>
      <p:sp>
        <p:nvSpPr>
          <p:cNvPr id="19" name="Google Shape;292;p24">
            <a:extLst>
              <a:ext uri="{FF2B5EF4-FFF2-40B4-BE49-F238E27FC236}">
                <a16:creationId xmlns:a16="http://schemas.microsoft.com/office/drawing/2014/main" id="{44BCADCA-DAA6-A44B-B6A4-9998AF3A02BD}"/>
              </a:ext>
            </a:extLst>
          </p:cNvPr>
          <p:cNvSpPr txBox="1"/>
          <p:nvPr/>
        </p:nvSpPr>
        <p:spPr>
          <a:xfrm>
            <a:off x="801911" y="467581"/>
            <a:ext cx="5607222" cy="411246"/>
          </a:xfrm>
          <a:prstGeom prst="rect">
            <a:avLst/>
          </a:prstGeom>
          <a:noFill/>
          <a:ln>
            <a:noFill/>
          </a:ln>
        </p:spPr>
        <p:txBody>
          <a:bodyPr spcFirstLastPara="1" wrap="square" lIns="0" tIns="17125" rIns="0" bIns="0" anchor="t" anchorCtr="0">
            <a:spAutoFit/>
          </a:bodyPr>
          <a:lstStyle/>
          <a:p>
            <a:pPr marL="12700" lvl="0" indent="0">
              <a:lnSpc>
                <a:spcPct val="80000"/>
              </a:lnSpc>
              <a:buSzPts val="3200"/>
              <a:buFont typeface="Arial"/>
              <a:buNone/>
            </a:pPr>
            <a:r>
              <a:rPr lang="ru-RU" sz="3200" b="1" kern="1200" dirty="0">
                <a:solidFill>
                  <a:srgbClr val="1B969B"/>
                </a:solidFill>
                <a:latin typeface="Arial Black" panose="020B0A04020102020204" pitchFamily="34" charset="0"/>
              </a:rPr>
              <a:t>Г. Видео</a:t>
            </a:r>
            <a:endParaRPr sz="3200" b="1" kern="1200" dirty="0">
              <a:solidFill>
                <a:srgbClr val="1B969B"/>
              </a:solidFill>
              <a:latin typeface="Arial Black" panose="020B0A04020102020204" pitchFamily="34" charset="0"/>
            </a:endParaRPr>
          </a:p>
        </p:txBody>
      </p:sp>
    </p:spTree>
    <p:extLst>
      <p:ext uri="{BB962C8B-B14F-4D97-AF65-F5344CB8AC3E}">
        <p14:creationId xmlns:p14="http://schemas.microsoft.com/office/powerpoint/2010/main" val="5544342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D5CDE84-E7D9-4D9B-BDDD-4263E2770A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47CDBE9-6643-447E-B1A2-E8F71901A4DE}"/>
              </a:ext>
            </a:extLst>
          </p:cNvPr>
          <p:cNvSpPr txBox="1"/>
          <p:nvPr/>
        </p:nvSpPr>
        <p:spPr>
          <a:xfrm>
            <a:off x="1568450" y="3292475"/>
            <a:ext cx="6394450" cy="502702"/>
          </a:xfrm>
          <a:prstGeom prst="rect">
            <a:avLst/>
          </a:prstGeom>
          <a:noFill/>
        </p:spPr>
        <p:txBody>
          <a:bodyPr wrap="square" rtlCol="0">
            <a:spAutoFit/>
          </a:bodyPr>
          <a:lstStyle/>
          <a:p>
            <a:pPr>
              <a:buClr>
                <a:srgbClr val="000000"/>
              </a:buClr>
            </a:pPr>
            <a:r>
              <a:rPr lang="ru-RU" sz="4000" baseline="30000" dirty="0">
                <a:solidFill>
                  <a:srgbClr val="30BFBF"/>
                </a:solidFill>
                <a:latin typeface="Arial"/>
                <a:cs typeface="Arial"/>
                <a:sym typeface="Arial"/>
              </a:rPr>
              <a:t>В (день), (время), (место)</a:t>
            </a:r>
            <a:endParaRPr lang="en-US" sz="4000" baseline="30000" dirty="0">
              <a:solidFill>
                <a:srgbClr val="30BFBF"/>
              </a:solidFill>
              <a:latin typeface="Arial"/>
              <a:cs typeface="Arial"/>
              <a:sym typeface="Arial"/>
            </a:endParaRPr>
          </a:p>
        </p:txBody>
      </p:sp>
      <p:sp>
        <p:nvSpPr>
          <p:cNvPr id="7" name="Rectangle 6">
            <a:extLst>
              <a:ext uri="{FF2B5EF4-FFF2-40B4-BE49-F238E27FC236}">
                <a16:creationId xmlns:a16="http://schemas.microsoft.com/office/drawing/2014/main" id="{B3DFBB00-F370-4C6C-8954-25B6E63C9089}"/>
              </a:ext>
            </a:extLst>
          </p:cNvPr>
          <p:cNvSpPr/>
          <p:nvPr/>
        </p:nvSpPr>
        <p:spPr>
          <a:xfrm>
            <a:off x="8339704" y="788565"/>
            <a:ext cx="3160553" cy="1702965"/>
          </a:xfrm>
          <a:prstGeom prst="rect">
            <a:avLst/>
          </a:prstGeom>
          <a:solidFill>
            <a:srgbClr val="1B96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8" name="TextBox 7">
            <a:extLst>
              <a:ext uri="{FF2B5EF4-FFF2-40B4-BE49-F238E27FC236}">
                <a16:creationId xmlns:a16="http://schemas.microsoft.com/office/drawing/2014/main" id="{00081D6E-ACA6-4AF6-9570-C54BB5E7812E}"/>
              </a:ext>
            </a:extLst>
          </p:cNvPr>
          <p:cNvSpPr txBox="1"/>
          <p:nvPr/>
        </p:nvSpPr>
        <p:spPr>
          <a:xfrm>
            <a:off x="8339704" y="1014202"/>
            <a:ext cx="3160553" cy="1477328"/>
          </a:xfrm>
          <a:prstGeom prst="rect">
            <a:avLst/>
          </a:prstGeom>
          <a:noFill/>
        </p:spPr>
        <p:txBody>
          <a:bodyPr wrap="square">
            <a:spAutoFit/>
          </a:bodyPr>
          <a:lstStyle/>
          <a:p>
            <a:pPr marR="0" algn="ctr" rtl="0"/>
            <a:r>
              <a:rPr lang="en-US" b="0" i="0" u="none" strike="noStrike" baseline="30000" dirty="0">
                <a:solidFill>
                  <a:schemeClr val="bg1"/>
                </a:solidFill>
                <a:latin typeface="CeraGR-Medium" panose="00000600000000000000" pitchFamily="50" charset="-95"/>
              </a:rPr>
              <a:t>Book of Deuteronomy / </a:t>
            </a:r>
            <a:r>
              <a:rPr lang="en-US" b="0" i="0" u="none" strike="noStrike" baseline="30000" dirty="0" err="1">
                <a:solidFill>
                  <a:schemeClr val="bg1"/>
                </a:solidFill>
                <a:latin typeface="CeraGR-Medium" panose="00000600000000000000" pitchFamily="50" charset="-95"/>
              </a:rPr>
              <a:t>Devarim</a:t>
            </a:r>
            <a:endParaRPr lang="en-US" b="0" i="0" u="none" strike="noStrike" baseline="30000" dirty="0">
              <a:solidFill>
                <a:schemeClr val="bg1"/>
              </a:solidFill>
              <a:latin typeface="CeraGR-Medium" panose="00000600000000000000" pitchFamily="50" charset="-95"/>
            </a:endParaRPr>
          </a:p>
          <a:p>
            <a:pPr marR="0" algn="ctr" rtl="0"/>
            <a:endParaRPr lang="en-US" i="1" baseline="30000" dirty="0">
              <a:solidFill>
                <a:schemeClr val="bg1"/>
              </a:solidFill>
              <a:latin typeface="Lora SemiBold" pitchFamily="2" charset="0"/>
            </a:endParaRPr>
          </a:p>
          <a:p>
            <a:pPr marR="0" algn="ctr" rtl="0"/>
            <a:r>
              <a:rPr lang="en-US" i="1" baseline="30000" dirty="0">
                <a:solidFill>
                  <a:schemeClr val="bg1"/>
                </a:solidFill>
                <a:latin typeface="Lora" pitchFamily="2" charset="0"/>
              </a:rPr>
              <a:t>Dedicated by</a:t>
            </a:r>
            <a:endParaRPr lang="en-US" i="1" u="none" strike="noStrike" baseline="30000" dirty="0">
              <a:solidFill>
                <a:schemeClr val="bg1"/>
              </a:solidFill>
              <a:latin typeface="Lora" pitchFamily="2" charset="0"/>
            </a:endParaRPr>
          </a:p>
          <a:p>
            <a:pPr marR="0" algn="ctr" rtl="0"/>
            <a:r>
              <a:rPr lang="en-US" b="1" i="1" u="none" strike="noStrike" baseline="30000" dirty="0">
                <a:solidFill>
                  <a:schemeClr val="bg1"/>
                </a:solidFill>
                <a:latin typeface="Lora SemiBold" pitchFamily="2" charset="0"/>
              </a:rPr>
              <a:t>Marty</a:t>
            </a:r>
            <a:r>
              <a:rPr lang="en-US" b="0" i="1" u="none" strike="noStrike" baseline="30000" dirty="0">
                <a:solidFill>
                  <a:schemeClr val="bg1"/>
                </a:solidFill>
                <a:latin typeface="Lora" pitchFamily="2" charset="0"/>
              </a:rPr>
              <a:t> &amp; </a:t>
            </a:r>
            <a:r>
              <a:rPr lang="en-US" b="1" i="1" u="none" strike="noStrike" baseline="30000" dirty="0">
                <a:solidFill>
                  <a:schemeClr val="bg1"/>
                </a:solidFill>
                <a:latin typeface="Lora SemiBold" pitchFamily="2" charset="0"/>
              </a:rPr>
              <a:t>Kate Rifkin</a:t>
            </a:r>
            <a:endParaRPr lang="en-US" b="0" i="1" u="none" strike="noStrike" baseline="30000" dirty="0">
              <a:solidFill>
                <a:schemeClr val="bg1"/>
              </a:solidFill>
              <a:latin typeface="Lora" pitchFamily="2" charset="0"/>
            </a:endParaRPr>
          </a:p>
          <a:p>
            <a:pPr marR="0" algn="ctr" rtl="0"/>
            <a:r>
              <a:rPr lang="en-US" b="1" i="1" u="none" strike="noStrike" baseline="30000" dirty="0">
                <a:solidFill>
                  <a:schemeClr val="bg1"/>
                </a:solidFill>
                <a:latin typeface="Lora SemiBold" pitchFamily="2" charset="0"/>
              </a:rPr>
              <a:t>KMR Group Foundation</a:t>
            </a:r>
            <a:endParaRPr lang="en-US" b="0" i="1" u="none" strike="noStrike" baseline="30000" dirty="0">
              <a:solidFill>
                <a:schemeClr val="bg1"/>
              </a:solidFill>
              <a:latin typeface="Lora" pitchFamily="2" charset="0"/>
            </a:endParaRPr>
          </a:p>
          <a:p>
            <a:pPr marR="0" algn="ctr" rtl="0"/>
            <a:endParaRPr lang="en-US" b="0" i="1" u="none" strike="noStrike" baseline="30000" dirty="0">
              <a:solidFill>
                <a:schemeClr val="bg1"/>
              </a:solidFill>
              <a:latin typeface="Lora" pitchFamily="2" charset="0"/>
            </a:endParaRPr>
          </a:p>
          <a:p>
            <a:pPr marR="0" algn="ctr" rtl="0"/>
            <a:r>
              <a:rPr lang="en-US" b="0" i="1" u="none" strike="noStrike" baseline="30000" dirty="0">
                <a:solidFill>
                  <a:schemeClr val="bg1"/>
                </a:solidFill>
                <a:latin typeface="Lora" pitchFamily="2" charset="0"/>
              </a:rPr>
              <a:t>Vancouver, WA</a:t>
            </a:r>
            <a:endParaRPr lang="en-US" dirty="0">
              <a:solidFill>
                <a:schemeClr val="bg1"/>
              </a:solidFill>
            </a:endParaRPr>
          </a:p>
        </p:txBody>
      </p:sp>
      <p:sp>
        <p:nvSpPr>
          <p:cNvPr id="2" name="מלבן 1">
            <a:extLst>
              <a:ext uri="{FF2B5EF4-FFF2-40B4-BE49-F238E27FC236}">
                <a16:creationId xmlns:a16="http://schemas.microsoft.com/office/drawing/2014/main" id="{FA740F43-F816-71B1-C4AD-4EA3ECEBE41E}"/>
              </a:ext>
            </a:extLst>
          </p:cNvPr>
          <p:cNvSpPr/>
          <p:nvPr/>
        </p:nvSpPr>
        <p:spPr>
          <a:xfrm>
            <a:off x="691743" y="571500"/>
            <a:ext cx="10989717" cy="2478000"/>
          </a:xfrm>
          <a:prstGeom prst="rect">
            <a:avLst/>
          </a:prstGeom>
          <a:solidFill>
            <a:srgbClr val="1C5E6A"/>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מלבן 10">
            <a:extLst>
              <a:ext uri="{FF2B5EF4-FFF2-40B4-BE49-F238E27FC236}">
                <a16:creationId xmlns:a16="http://schemas.microsoft.com/office/drawing/2014/main" id="{1E8D2AAE-1678-C947-5338-19C84D55CBCD}"/>
              </a:ext>
            </a:extLst>
          </p:cNvPr>
          <p:cNvSpPr/>
          <p:nvPr/>
        </p:nvSpPr>
        <p:spPr>
          <a:xfrm>
            <a:off x="7170105" y="3897650"/>
            <a:ext cx="4263390" cy="2857500"/>
          </a:xfrm>
          <a:prstGeom prst="rect">
            <a:avLst/>
          </a:prstGeom>
          <a:solidFill>
            <a:srgbClr val="1C5E6A"/>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מלבן 8">
            <a:extLst>
              <a:ext uri="{FF2B5EF4-FFF2-40B4-BE49-F238E27FC236}">
                <a16:creationId xmlns:a16="http://schemas.microsoft.com/office/drawing/2014/main" id="{946CB32D-0217-A035-A186-0421F8B82F99}"/>
              </a:ext>
            </a:extLst>
          </p:cNvPr>
          <p:cNvSpPr/>
          <p:nvPr/>
        </p:nvSpPr>
        <p:spPr>
          <a:xfrm rot="18894284">
            <a:off x="9269372" y="4643715"/>
            <a:ext cx="3321232" cy="2925288"/>
          </a:xfrm>
          <a:prstGeom prst="rect">
            <a:avLst/>
          </a:prstGeom>
          <a:solidFill>
            <a:srgbClr val="1B969B"/>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תמונה 9" descr="תמונה שמכילה טקסט, גופן, צילום מסך, גרפיקה">
            <a:extLst>
              <a:ext uri="{FF2B5EF4-FFF2-40B4-BE49-F238E27FC236}">
                <a16:creationId xmlns:a16="http://schemas.microsoft.com/office/drawing/2014/main" id="{E40927A0-C0CD-3C87-3FB9-9E60A0C27A33}"/>
              </a:ext>
            </a:extLst>
          </p:cNvPr>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saturation sat="101000"/>
                    </a14:imgEffect>
                  </a14:imgLayer>
                </a14:imgProps>
              </a:ext>
              <a:ext uri="{28A0092B-C50C-407E-A947-70E740481C1C}">
                <a14:useLocalDpi xmlns:a14="http://schemas.microsoft.com/office/drawing/2010/main" val="0"/>
              </a:ext>
            </a:extLst>
          </a:blip>
          <a:srcRect t="35859"/>
          <a:stretch/>
        </p:blipFill>
        <p:spPr>
          <a:xfrm>
            <a:off x="6723019" y="4953297"/>
            <a:ext cx="5157562" cy="1175716"/>
          </a:xfrm>
          <a:prstGeom prst="rect">
            <a:avLst/>
          </a:prstGeom>
        </p:spPr>
      </p:pic>
      <p:pic>
        <p:nvPicPr>
          <p:cNvPr id="12" name="תמונה 11" descr="תמונה שמכילה טקסט, גופן, צילום מסך, גרפיקה">
            <a:extLst>
              <a:ext uri="{FF2B5EF4-FFF2-40B4-BE49-F238E27FC236}">
                <a16:creationId xmlns:a16="http://schemas.microsoft.com/office/drawing/2014/main" id="{BE603663-3FD2-4D19-80BB-F6C39C5A5604}"/>
              </a:ext>
            </a:extLst>
          </p:cNvPr>
          <p:cNvPicPr>
            <a:picLocks noChangeAspect="1"/>
          </p:cNvPicPr>
          <p:nvPr/>
        </p:nvPicPr>
        <p:blipFill rotWithShape="1">
          <a:blip r:embed="rId5" cstate="print">
            <a:extLst>
              <a:ext uri="{BEBA8EAE-BF5A-486C-A8C5-ECC9F3942E4B}">
                <a14:imgProps xmlns:a14="http://schemas.microsoft.com/office/drawing/2010/main">
                  <a14:imgLayer r:embed="rId4">
                    <a14:imgEffect>
                      <a14:colorTemperature colorTemp="8800"/>
                    </a14:imgEffect>
                    <a14:imgEffect>
                      <a14:saturation sat="0"/>
                    </a14:imgEffect>
                  </a14:imgLayer>
                </a14:imgProps>
              </a:ext>
              <a:ext uri="{28A0092B-C50C-407E-A947-70E740481C1C}">
                <a14:useLocalDpi xmlns:a14="http://schemas.microsoft.com/office/drawing/2010/main" val="0"/>
              </a:ext>
            </a:extLst>
          </a:blip>
          <a:srcRect l="73230" t="-5066" b="65345"/>
          <a:stretch/>
        </p:blipFill>
        <p:spPr>
          <a:xfrm>
            <a:off x="10455824" y="4225216"/>
            <a:ext cx="1380689" cy="728081"/>
          </a:xfrm>
          <a:prstGeom prst="rect">
            <a:avLst/>
          </a:prstGeom>
          <a:noFill/>
        </p:spPr>
      </p:pic>
      <p:sp>
        <p:nvSpPr>
          <p:cNvPr id="14" name="תיבת טקסט 13">
            <a:extLst>
              <a:ext uri="{FF2B5EF4-FFF2-40B4-BE49-F238E27FC236}">
                <a16:creationId xmlns:a16="http://schemas.microsoft.com/office/drawing/2014/main" id="{C57FBF79-94F2-E914-DB6E-768A25F027C7}"/>
              </a:ext>
            </a:extLst>
          </p:cNvPr>
          <p:cNvSpPr txBox="1"/>
          <p:nvPr/>
        </p:nvSpPr>
        <p:spPr>
          <a:xfrm>
            <a:off x="787399" y="1333432"/>
            <a:ext cx="8416888" cy="1323439"/>
          </a:xfrm>
          <a:prstGeom prst="rect">
            <a:avLst/>
          </a:prstGeom>
          <a:noFill/>
        </p:spPr>
        <p:txBody>
          <a:bodyPr wrap="square" rtlCol="1">
            <a:spAutoFit/>
          </a:bodyPr>
          <a:lstStyle/>
          <a:p>
            <a:r>
              <a:rPr lang="ru-RU" sz="4000" dirty="0">
                <a:solidFill>
                  <a:schemeClr val="bg1"/>
                </a:solidFill>
                <a:latin typeface="Segoe UI Black" panose="020B0A02040204020203" pitchFamily="34" charset="0"/>
                <a:ea typeface="Segoe UI Black" panose="020B0A02040204020203" pitchFamily="34" charset="0"/>
                <a:cs typeface="Arial" panose="020B0604020202020204" pitchFamily="34" charset="0"/>
              </a:rPr>
              <a:t>С НЕТЕРПЕНИЕМ ЖДЕМ ВАС НА СЛЕДУЮЩЕЙ НЕДЕЛЕ!</a:t>
            </a:r>
            <a:endParaRPr lang="he-IL" sz="4000" dirty="0">
              <a:solidFill>
                <a:schemeClr val="bg1"/>
              </a:solidFill>
              <a:latin typeface="Segoe UI Black" panose="020B0A02040204020203" pitchFamily="34" charset="0"/>
              <a:ea typeface="Segoe UI Black" panose="020B0A02040204020203" pitchFamily="34" charset="0"/>
              <a:cs typeface="Arial" panose="020B0604020202020204" pitchFamily="34" charset="0"/>
            </a:endParaRPr>
          </a:p>
        </p:txBody>
      </p:sp>
      <p:sp>
        <p:nvSpPr>
          <p:cNvPr id="6" name="מציין מיקום של מספר שקופית 5">
            <a:extLst>
              <a:ext uri="{FF2B5EF4-FFF2-40B4-BE49-F238E27FC236}">
                <a16:creationId xmlns:a16="http://schemas.microsoft.com/office/drawing/2014/main" id="{17A3D153-953A-5F45-A2A8-518222964CD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29</a:t>
            </a:fld>
            <a:endParaRPr lang="en-US"/>
          </a:p>
        </p:txBody>
      </p:sp>
      <p:sp>
        <p:nvSpPr>
          <p:cNvPr id="13" name="Google Shape;354;p30">
            <a:extLst>
              <a:ext uri="{FF2B5EF4-FFF2-40B4-BE49-F238E27FC236}">
                <a16:creationId xmlns:a16="http://schemas.microsoft.com/office/drawing/2014/main" id="{7E66228A-1D71-DA4C-B46E-409E6F7FC509}"/>
              </a:ext>
            </a:extLst>
          </p:cNvPr>
          <p:cNvSpPr/>
          <p:nvPr/>
        </p:nvSpPr>
        <p:spPr>
          <a:xfrm>
            <a:off x="787399" y="4418648"/>
            <a:ext cx="3166761" cy="502702"/>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Font typeface="Arial"/>
              <a:buNone/>
            </a:pPr>
            <a:r>
              <a:rPr lang="ru-RU" sz="1800" dirty="0" err="1">
                <a:solidFill>
                  <a:schemeClr val="lt1"/>
                </a:solidFill>
                <a:latin typeface="Calibri"/>
                <a:ea typeface="Calibri"/>
                <a:cs typeface="Calibri"/>
                <a:sym typeface="Calibri"/>
              </a:rPr>
              <a:t>Дварим</a:t>
            </a:r>
            <a:endParaRPr sz="18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891745281"/>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209</TotalTime>
  <Words>3523</Words>
  <Application>Microsoft Macintosh PowerPoint</Application>
  <PresentationFormat>מסך רחב</PresentationFormat>
  <Paragraphs>178</Paragraphs>
  <Slides>29</Slides>
  <Notes>27</Notes>
  <HiddenSlides>0</HiddenSlides>
  <MMClips>0</MMClips>
  <ScaleCrop>false</ScaleCrop>
  <HeadingPairs>
    <vt:vector size="6" baseType="variant">
      <vt:variant>
        <vt:lpstr>גופנים בשימוש</vt:lpstr>
      </vt:variant>
      <vt:variant>
        <vt:i4>8</vt:i4>
      </vt:variant>
      <vt:variant>
        <vt:lpstr>ערכת נושא</vt:lpstr>
      </vt:variant>
      <vt:variant>
        <vt:i4>1</vt:i4>
      </vt:variant>
      <vt:variant>
        <vt:lpstr>כותרות שקופיות</vt:lpstr>
      </vt:variant>
      <vt:variant>
        <vt:i4>29</vt:i4>
      </vt:variant>
    </vt:vector>
  </HeadingPairs>
  <TitlesOfParts>
    <vt:vector size="38" baseType="lpstr">
      <vt:lpstr>Arial</vt:lpstr>
      <vt:lpstr>Arial Black</vt:lpstr>
      <vt:lpstr>Assistant</vt:lpstr>
      <vt:lpstr>Calibri</vt:lpstr>
      <vt:lpstr>CeraGR-Medium</vt:lpstr>
      <vt:lpstr>Lora</vt:lpstr>
      <vt:lpstr>Lora SemiBold</vt:lpstr>
      <vt:lpstr>Segoe UI Black</vt:lpstr>
      <vt:lpstr>Office Theme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Ребе</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Ребе</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Ребе </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16.0014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Chabad Eugene</dc:creator>
  <cp:lastModifiedBy>חנה וולף</cp:lastModifiedBy>
  <cp:revision>25</cp:revision>
  <dcterms:created xsi:type="dcterms:W3CDTF">2021-05-12T22:42:43Z</dcterms:created>
  <dcterms:modified xsi:type="dcterms:W3CDTF">2024-07-23T17:33:58Z</dcterms:modified>
</cp:coreProperties>
</file>