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6"/>
  </p:notesMasterIdLst>
  <p:sldIdLst>
    <p:sldId id="256" r:id="rId2"/>
    <p:sldId id="257" r:id="rId3"/>
    <p:sldId id="278" r:id="rId4"/>
    <p:sldId id="258" r:id="rId5"/>
    <p:sldId id="279" r:id="rId6"/>
    <p:sldId id="280" r:id="rId7"/>
    <p:sldId id="281" r:id="rId8"/>
    <p:sldId id="282" r:id="rId9"/>
    <p:sldId id="283" r:id="rId10"/>
    <p:sldId id="277" r:id="rId11"/>
    <p:sldId id="260" r:id="rId12"/>
    <p:sldId id="284" r:id="rId13"/>
    <p:sldId id="285" r:id="rId14"/>
    <p:sldId id="287" r:id="rId15"/>
    <p:sldId id="286" r:id="rId16"/>
    <p:sldId id="288" r:id="rId17"/>
    <p:sldId id="289" r:id="rId18"/>
    <p:sldId id="290" r:id="rId19"/>
    <p:sldId id="291" r:id="rId20"/>
    <p:sldId id="292" r:id="rId21"/>
    <p:sldId id="293" r:id="rId22"/>
    <p:sldId id="294" r:id="rId23"/>
    <p:sldId id="295" r:id="rId24"/>
    <p:sldId id="276" r:id="rId25"/>
  </p:sldIdLst>
  <p:sldSz cx="12192000" cy="6858000"/>
  <p:notesSz cx="6858000" cy="9144000"/>
  <p:embeddedFontLst>
    <p:embeddedFont>
      <p:font typeface="Almoni Tzar AAA" panose="020B0206020202020204" pitchFamily="34" charset="-79"/>
      <p:regular r:id="rId27"/>
      <p:bold r:id="rId28"/>
    </p:embeddedFont>
    <p:embeddedFont>
      <p:font typeface="Almoni Tzar ML v5 AAA" panose="00000506000000000000" pitchFamily="50" charset="-79"/>
      <p:regular r:id="rId29"/>
      <p:bold r:id="rId30"/>
    </p:embeddedFont>
    <p:embeddedFont>
      <p:font typeface="Almoni Tzar ML v5 AAA DemiBold" panose="00000706000000000000" pitchFamily="50" charset="-79"/>
      <p:bold r:id="rId31"/>
    </p:embeddedFont>
    <p:embeddedFont>
      <p:font typeface="Almoni Tzar ML v5 AAA Medium" panose="00000606000000000000" pitchFamily="50" charset="-79"/>
      <p:regular r:id="rId32"/>
    </p:embeddedFont>
    <p:embeddedFont>
      <p:font typeface="Almoni Tzar ML v5 AAA U-Bold" panose="00000906000000000000" pitchFamily="50" charset="-79"/>
      <p:bold r:id="rId33"/>
    </p:embeddedFont>
    <p:embeddedFont>
      <p:font typeface="Assistant ExtraBold" pitchFamily="2" charset="-79"/>
      <p:bold r:id="rId34"/>
    </p:embeddedFont>
    <p:embeddedFont>
      <p:font typeface="FrankRe DL v2 AAA" pitchFamily="50" charset="-79"/>
      <p:regular r:id="rId35"/>
      <p:bold r:id="rId36"/>
      <p:italic r:id="rId37"/>
      <p:boldItalic r:id="rId38"/>
    </p:embeddedFont>
    <p:embeddedFont>
      <p:font typeface="FrankReal" pitchFamily="2" charset="-79"/>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hLkZR/PnWD3LmDY6UCOZ429oZ4K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E67"/>
    <a:srgbClr val="1B96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2"/>
  </p:normalViewPr>
  <p:slideViewPr>
    <p:cSldViewPr snapToGrid="0">
      <p:cViewPr>
        <p:scale>
          <a:sx n="50" d="100"/>
          <a:sy n="50" d="100"/>
        </p:scale>
        <p:origin x="2874" y="12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20" Type="http://schemas.openxmlformats.org/officeDocument/2006/relationships/slide" Target="slides/slide19.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w-IL"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5850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5352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0054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4298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0209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805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4456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2163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13</a:t>
            </a:fld>
            <a:endParaRPr/>
          </a:p>
        </p:txBody>
      </p:sp>
    </p:spTree>
    <p:extLst>
      <p:ext uri="{BB962C8B-B14F-4D97-AF65-F5344CB8AC3E}">
        <p14:creationId xmlns:p14="http://schemas.microsoft.com/office/powerpoint/2010/main" val="2831146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14</a:t>
            </a:fld>
            <a:endParaRPr/>
          </a:p>
        </p:txBody>
      </p:sp>
    </p:spTree>
    <p:extLst>
      <p:ext uri="{BB962C8B-B14F-4D97-AF65-F5344CB8AC3E}">
        <p14:creationId xmlns:p14="http://schemas.microsoft.com/office/powerpoint/2010/main" val="2515050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8493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3695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4934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18</a:t>
            </a:fld>
            <a:endParaRPr/>
          </a:p>
        </p:txBody>
      </p:sp>
    </p:spTree>
    <p:extLst>
      <p:ext uri="{BB962C8B-B14F-4D97-AF65-F5344CB8AC3E}">
        <p14:creationId xmlns:p14="http://schemas.microsoft.com/office/powerpoint/2010/main" val="1661736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6053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3425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21</a:t>
            </a:fld>
            <a:endParaRPr/>
          </a:p>
        </p:txBody>
      </p:sp>
    </p:spTree>
    <p:extLst>
      <p:ext uri="{BB962C8B-B14F-4D97-AF65-F5344CB8AC3E}">
        <p14:creationId xmlns:p14="http://schemas.microsoft.com/office/powerpoint/2010/main" val="29775883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5854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4326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1"/>
          <p:cNvSpPr>
            <a:spLocks noGrp="1"/>
          </p:cNvSpPr>
          <p:nvPr>
            <p:ph type="pic" idx="2"/>
          </p:nvPr>
        </p:nvSpPr>
        <p:spPr>
          <a:xfrm>
            <a:off x="5183188" y="987425"/>
            <a:ext cx="6172200" cy="4873625"/>
          </a:xfrm>
          <a:prstGeom prst="rect">
            <a:avLst/>
          </a:prstGeom>
          <a:noFill/>
          <a:ln>
            <a:noFill/>
          </a:ln>
        </p:spPr>
      </p:sp>
      <p:sp>
        <p:nvSpPr>
          <p:cNvPr id="68" name="Google Shape;68;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0" name="Google Shape;90;p1"/>
          <p:cNvPicPr preferRelativeResize="0"/>
          <p:nvPr/>
        </p:nvPicPr>
        <p:blipFill>
          <a:blip r:embed="rId4"/>
          <a:srcRect/>
          <a:stretch/>
        </p:blipFill>
        <p:spPr>
          <a:xfrm>
            <a:off x="982694" y="1208052"/>
            <a:ext cx="3853082" cy="2312536"/>
          </a:xfrm>
          <a:prstGeom prst="rect">
            <a:avLst/>
          </a:prstGeom>
          <a:noFill/>
          <a:ln>
            <a:noFill/>
          </a:ln>
        </p:spPr>
      </p:pic>
      <p:sp>
        <p:nvSpPr>
          <p:cNvPr id="91" name="Google Shape;91;p1"/>
          <p:cNvSpPr txBox="1"/>
          <p:nvPr/>
        </p:nvSpPr>
        <p:spPr>
          <a:xfrm>
            <a:off x="924641" y="3908458"/>
            <a:ext cx="3654894" cy="1002197"/>
          </a:xfrm>
          <a:prstGeom prst="rect">
            <a:avLst/>
          </a:prstGeom>
          <a:noFill/>
          <a:ln>
            <a:noFill/>
          </a:ln>
        </p:spPr>
        <p:txBody>
          <a:bodyPr spcFirstLastPara="1" wrap="square" lIns="0" tIns="17125" rIns="0" bIns="0" anchor="t" anchorCtr="0">
            <a:spAutoFit/>
          </a:bodyPr>
          <a:lstStyle/>
          <a:p>
            <a:pPr marL="12700" marR="0" lvl="0" indent="0" algn="l" rtl="0">
              <a:lnSpc>
                <a:spcPct val="100000"/>
              </a:lnSpc>
              <a:spcBef>
                <a:spcPts val="0"/>
              </a:spcBef>
              <a:spcAft>
                <a:spcPts val="0"/>
              </a:spcAft>
              <a:buNone/>
            </a:pPr>
            <a:r>
              <a:rPr lang="iw-IL" sz="3200" b="1" i="0" u="none" strike="noStrike" cap="none" dirty="0">
                <a:solidFill>
                  <a:srgbClr val="1B969B"/>
                </a:solidFill>
                <a:latin typeface="Almoni Tzar AAA" panose="020B0206020202020204" pitchFamily="34" charset="-79"/>
                <a:ea typeface="Assistant ExtraBold"/>
                <a:cs typeface="Almoni Tzar AAA" panose="020B0206020202020204" pitchFamily="34" charset="-79"/>
                <a:sym typeface="Assistant ExtraBold"/>
              </a:rPr>
              <a:t>קברניט אינו נוטש </a:t>
            </a:r>
            <a:br>
              <a:rPr lang="en-US" sz="3200" b="1" i="0" u="none" strike="noStrike" cap="none" dirty="0">
                <a:solidFill>
                  <a:srgbClr val="1B969B"/>
                </a:solidFill>
                <a:latin typeface="Almoni Tzar AAA" panose="020B0206020202020204" pitchFamily="34" charset="-79"/>
                <a:ea typeface="Assistant ExtraBold"/>
                <a:cs typeface="Almoni Tzar AAA" panose="020B0206020202020204" pitchFamily="34" charset="-79"/>
                <a:sym typeface="Assistant ExtraBold"/>
              </a:rPr>
            </a:br>
            <a:r>
              <a:rPr lang="iw-IL" sz="3200" b="1" i="0" u="none" strike="noStrike" cap="none" dirty="0">
                <a:solidFill>
                  <a:srgbClr val="1B969B"/>
                </a:solidFill>
                <a:latin typeface="Almoni Tzar AAA" panose="020B0206020202020204" pitchFamily="34" charset="-79"/>
                <a:ea typeface="Assistant ExtraBold"/>
                <a:cs typeface="Almoni Tzar AAA" panose="020B0206020202020204" pitchFamily="34" charset="-79"/>
                <a:sym typeface="Assistant ExtraBold"/>
              </a:rPr>
              <a:t>את הספינה</a:t>
            </a:r>
            <a:endParaRPr lang="iw-IL" dirty="0">
              <a:latin typeface="Almoni Tzar AAA" panose="020B0206020202020204" pitchFamily="34" charset="-79"/>
              <a:cs typeface="Almoni Tzar AAA" panose="020B0206020202020204" pitchFamily="34" charset="-79"/>
            </a:endParaRPr>
          </a:p>
        </p:txBody>
      </p:sp>
      <p:sp>
        <p:nvSpPr>
          <p:cNvPr id="92" name="Google Shape;92;p1"/>
          <p:cNvSpPr txBox="1"/>
          <p:nvPr/>
        </p:nvSpPr>
        <p:spPr>
          <a:xfrm>
            <a:off x="914949" y="4920775"/>
            <a:ext cx="4033500" cy="750200"/>
          </a:xfrm>
          <a:prstGeom prst="rect">
            <a:avLst/>
          </a:prstGeom>
          <a:noFill/>
          <a:ln>
            <a:noFill/>
          </a:ln>
        </p:spPr>
        <p:txBody>
          <a:bodyPr spcFirstLastPara="1" wrap="square" lIns="0" tIns="11425" rIns="0" bIns="0" anchor="t" anchorCtr="0">
            <a:spAutoFit/>
          </a:bodyPr>
          <a:lstStyle/>
          <a:p>
            <a:pPr marL="0" marR="0" lvl="0" indent="0" algn="l" rtl="1">
              <a:spcBef>
                <a:spcPts val="0"/>
              </a:spcBef>
              <a:spcAft>
                <a:spcPts val="0"/>
              </a:spcAft>
              <a:buNone/>
            </a:pPr>
            <a:r>
              <a:rPr lang="iw-IL" sz="1600" dirty="0">
                <a:solidFill>
                  <a:schemeClr val="dk1"/>
                </a:solidFill>
                <a:latin typeface="Almoni Tzar ML v5 AAA" panose="00000506000000000000" pitchFamily="50" charset="-79"/>
                <a:ea typeface="Assistant Light"/>
                <a:cs typeface="Almoni Tzar ML v5 AAA" panose="00000506000000000000" pitchFamily="50" charset="-79"/>
                <a:sym typeface="Assistant Light"/>
              </a:rPr>
              <a:t>מדוע נשיאי חב"ד טמונים בחוץ לארץ?</a:t>
            </a:r>
          </a:p>
          <a:p>
            <a:pPr marL="0" marR="0" lvl="0" indent="0" algn="l" rtl="1">
              <a:spcBef>
                <a:spcPts val="0"/>
              </a:spcBef>
              <a:spcAft>
                <a:spcPts val="0"/>
              </a:spcAft>
              <a:buNone/>
            </a:pPr>
            <a:r>
              <a:rPr lang="iw-IL" sz="1600" dirty="0">
                <a:solidFill>
                  <a:schemeClr val="dk1"/>
                </a:solidFill>
                <a:latin typeface="Almoni Tzar ML v5 AAA" panose="00000506000000000000" pitchFamily="50" charset="-79"/>
                <a:ea typeface="Assistant Light"/>
                <a:cs typeface="Almoni Tzar ML v5 AAA" panose="00000506000000000000" pitchFamily="50" charset="-79"/>
                <a:sym typeface="Assistant Light"/>
              </a:rPr>
              <a:t>מסע מיסטי מרתק על מחויבות המנהיג לאנשי קהילתו,</a:t>
            </a:r>
            <a:br>
              <a:rPr lang="en-US" sz="1600" dirty="0">
                <a:solidFill>
                  <a:schemeClr val="dk1"/>
                </a:solidFill>
                <a:latin typeface="Almoni Tzar ML v5 AAA" panose="00000506000000000000" pitchFamily="50" charset="-79"/>
                <a:ea typeface="Assistant Light"/>
                <a:cs typeface="Almoni Tzar ML v5 AAA" panose="00000506000000000000" pitchFamily="50" charset="-79"/>
                <a:sym typeface="Assistant Light"/>
              </a:rPr>
            </a:br>
            <a:r>
              <a:rPr lang="iw-IL" sz="1600" dirty="0">
                <a:solidFill>
                  <a:schemeClr val="dk1"/>
                </a:solidFill>
                <a:latin typeface="Almoni Tzar ML v5 AAA" panose="00000506000000000000" pitchFamily="50" charset="-79"/>
                <a:ea typeface="Assistant Light"/>
                <a:cs typeface="Almoni Tzar ML v5 AAA" panose="00000506000000000000" pitchFamily="50" charset="-79"/>
                <a:sym typeface="Assistant Light"/>
              </a:rPr>
              <a:t>ועל התמיכה שהוא מספק להם אף לאחר הסתלקותו.</a:t>
            </a:r>
          </a:p>
        </p:txBody>
      </p:sp>
      <p:grpSp>
        <p:nvGrpSpPr>
          <p:cNvPr id="93" name="Google Shape;93;p1"/>
          <p:cNvGrpSpPr/>
          <p:nvPr/>
        </p:nvGrpSpPr>
        <p:grpSpPr>
          <a:xfrm>
            <a:off x="9646230" y="5640682"/>
            <a:ext cx="1762796" cy="587766"/>
            <a:chOff x="9646230" y="5640682"/>
            <a:chExt cx="1762796" cy="587766"/>
          </a:xfrm>
        </p:grpSpPr>
        <p:sp>
          <p:nvSpPr>
            <p:cNvPr id="94" name="Google Shape;94;p1"/>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b="0" i="0" u="none" strike="noStrike" cap="none">
                <a:solidFill>
                  <a:schemeClr val="lt1"/>
                </a:solidFill>
                <a:latin typeface="Calibri"/>
                <a:ea typeface="Calibri"/>
                <a:cs typeface="Calibri"/>
                <a:sym typeface="Calibri"/>
              </a:endParaRPr>
            </a:p>
          </p:txBody>
        </p:sp>
        <p:sp>
          <p:nvSpPr>
            <p:cNvPr id="95" name="Google Shape;95;p1"/>
            <p:cNvSpPr txBox="1"/>
            <p:nvPr/>
          </p:nvSpPr>
          <p:spPr>
            <a:xfrm>
              <a:off x="9646230" y="5705268"/>
              <a:ext cx="1762795" cy="52318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he-IL" sz="2800" b="0" i="0" u="none" strike="noStrike" cap="none" baseline="30000" dirty="0">
                  <a:solidFill>
                    <a:schemeClr val="lt1"/>
                  </a:solidFill>
                  <a:latin typeface="Almoni Tzar ML v5 AAA Medium" panose="00000606000000000000" pitchFamily="50" charset="-79"/>
                  <a:ea typeface="Assistant ExtraBold"/>
                  <a:cs typeface="Almoni Tzar ML v5 AAA Medium" panose="00000606000000000000" pitchFamily="50" charset="-79"/>
                  <a:sym typeface="Assistant ExtraBold"/>
                </a:rPr>
                <a:t>יום ההילולא ג' תמוז</a:t>
              </a:r>
              <a:endParaRPr sz="1600" dirty="0">
                <a:latin typeface="Almoni Tzar ML v5 AAA Medium" panose="00000606000000000000" pitchFamily="50" charset="-79"/>
                <a:cs typeface="Almoni Tzar ML v5 AAA Medium" panose="00000606000000000000" pitchFamily="50" charset="-79"/>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2"/>
          <p:cNvPicPr preferRelativeResize="0"/>
          <p:nvPr/>
        </p:nvPicPr>
        <p:blipFill rotWithShape="1">
          <a:blip r:embed="rId3">
            <a:alphaModFix/>
          </a:blip>
          <a:srcRect/>
          <a:stretch/>
        </p:blipFill>
        <p:spPr>
          <a:xfrm>
            <a:off x="0" y="0"/>
            <a:ext cx="12192000" cy="6858000"/>
          </a:xfrm>
          <a:prstGeom prst="rect">
            <a:avLst/>
          </a:prstGeom>
          <a:noFill/>
          <a:ln>
            <a:solidFill>
              <a:srgbClr val="145E67"/>
            </a:solidFill>
          </a:ln>
        </p:spPr>
      </p:pic>
      <p:sp>
        <p:nvSpPr>
          <p:cNvPr id="101" name="Google Shape;101;p2"/>
          <p:cNvSpPr txBox="1"/>
          <p:nvPr/>
        </p:nvSpPr>
        <p:spPr>
          <a:xfrm>
            <a:off x="1034900" y="924382"/>
            <a:ext cx="5256171" cy="1684415"/>
          </a:xfrm>
          <a:prstGeom prst="rect">
            <a:avLst/>
          </a:prstGeom>
          <a:noFill/>
          <a:ln>
            <a:noFill/>
          </a:ln>
        </p:spPr>
        <p:txBody>
          <a:bodyPr spcFirstLastPara="1" wrap="square" lIns="0" tIns="17125" rIns="0" bIns="0" anchor="t" anchorCtr="0">
            <a:spAutoFit/>
          </a:bodyPr>
          <a:lstStyle/>
          <a:p>
            <a:pPr marL="12700" marR="0" lvl="0" indent="0" rtl="1">
              <a:lnSpc>
                <a:spcPts val="6500"/>
              </a:lnSpc>
              <a:spcBef>
                <a:spcPts val="0"/>
              </a:spcBef>
              <a:spcAft>
                <a:spcPts val="0"/>
              </a:spcAft>
              <a:buNone/>
            </a:pPr>
            <a:r>
              <a:rPr lang="he-IL" sz="7200" b="0" i="0" u="none" strike="noStrike" cap="none" dirty="0">
                <a:solidFill>
                  <a:srgbClr val="22BCC4"/>
                </a:solidFill>
                <a:latin typeface="Almoni Tzar ML v5 AAA U-Bold" panose="00000906000000000000" pitchFamily="50" charset="-79"/>
                <a:ea typeface="Assistant ExtraBold"/>
                <a:cs typeface="Almoni Tzar ML v5 AAA U-Bold" panose="00000906000000000000" pitchFamily="50" charset="-79"/>
                <a:sym typeface="Assistant ExtraBold"/>
              </a:rPr>
              <a:t>א. מעלת התפילה על ציון הצדיק</a:t>
            </a:r>
            <a:endParaRPr lang="he-IL" sz="2800" dirty="0">
              <a:latin typeface="Almoni Tzar ML v5 AAA U-Bold" panose="00000906000000000000" pitchFamily="50" charset="-79"/>
              <a:cs typeface="Almoni Tzar ML v5 AAA U-Bold" panose="00000906000000000000" pitchFamily="50" charset="-79"/>
            </a:endParaRPr>
          </a:p>
        </p:txBody>
      </p:sp>
      <p:grpSp>
        <p:nvGrpSpPr>
          <p:cNvPr id="8" name="Google Shape;93;p1">
            <a:extLst>
              <a:ext uri="{FF2B5EF4-FFF2-40B4-BE49-F238E27FC236}">
                <a16:creationId xmlns:a16="http://schemas.microsoft.com/office/drawing/2014/main" id="{DEF59C70-CB28-2B6A-0093-F09F19F0EA46}"/>
              </a:ext>
            </a:extLst>
          </p:cNvPr>
          <p:cNvGrpSpPr/>
          <p:nvPr/>
        </p:nvGrpSpPr>
        <p:grpSpPr>
          <a:xfrm>
            <a:off x="9646230" y="5640682"/>
            <a:ext cx="1762796" cy="587766"/>
            <a:chOff x="9646230" y="5640682"/>
            <a:chExt cx="1762796" cy="587766"/>
          </a:xfrm>
        </p:grpSpPr>
        <p:sp>
          <p:nvSpPr>
            <p:cNvPr id="9" name="Google Shape;94;p1">
              <a:extLst>
                <a:ext uri="{FF2B5EF4-FFF2-40B4-BE49-F238E27FC236}">
                  <a16:creationId xmlns:a16="http://schemas.microsoft.com/office/drawing/2014/main" id="{ABC1B281-6527-A692-4E43-7D820F527174}"/>
                </a:ext>
              </a:extLst>
            </p:cNvPr>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b="0" i="0" u="none" strike="noStrike" cap="none">
                <a:solidFill>
                  <a:schemeClr val="lt1"/>
                </a:solidFill>
                <a:latin typeface="Calibri"/>
                <a:ea typeface="Calibri"/>
                <a:cs typeface="Calibri"/>
                <a:sym typeface="Calibri"/>
              </a:endParaRPr>
            </a:p>
          </p:txBody>
        </p:sp>
        <p:sp>
          <p:nvSpPr>
            <p:cNvPr id="10" name="Google Shape;95;p1">
              <a:extLst>
                <a:ext uri="{FF2B5EF4-FFF2-40B4-BE49-F238E27FC236}">
                  <a16:creationId xmlns:a16="http://schemas.microsoft.com/office/drawing/2014/main" id="{6FAA4310-4A6B-334E-9685-620CF44201CA}"/>
                </a:ext>
              </a:extLst>
            </p:cNvPr>
            <p:cNvSpPr txBox="1"/>
            <p:nvPr/>
          </p:nvSpPr>
          <p:spPr>
            <a:xfrm>
              <a:off x="9646230" y="5705268"/>
              <a:ext cx="1762795" cy="52318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he-IL" sz="2800" b="0" i="0" u="none" strike="noStrike" cap="none" baseline="30000" dirty="0">
                  <a:solidFill>
                    <a:schemeClr val="lt1"/>
                  </a:solidFill>
                  <a:latin typeface="Almoni Tzar ML v5 AAA Medium" panose="00000606000000000000" pitchFamily="50" charset="-79"/>
                  <a:ea typeface="Assistant ExtraBold"/>
                  <a:cs typeface="Almoni Tzar ML v5 AAA Medium" panose="00000606000000000000" pitchFamily="50" charset="-79"/>
                  <a:sym typeface="Assistant ExtraBold"/>
                </a:rPr>
                <a:t>יום ההילולא ג' תמוז</a:t>
              </a:r>
              <a:endParaRPr lang="he-IL" sz="1600" dirty="0">
                <a:latin typeface="Almoni Tzar ML v5 AAA Medium" panose="00000606000000000000" pitchFamily="50" charset="-79"/>
                <a:cs typeface="Almoni Tzar ML v5 AAA Medium" panose="00000606000000000000" pitchFamily="50" charset="-79"/>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1686980"/>
            <a:ext cx="8007736" cy="113799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000" b="1" i="0" u="none" strike="noStrike" cap="none" dirty="0" err="1">
                <a:solidFill>
                  <a:srgbClr val="231F20"/>
                </a:solidFill>
                <a:latin typeface="FrankRe DL v2 AAA" pitchFamily="50" charset="-79"/>
                <a:ea typeface="FrankRe DL v2 AAA" pitchFamily="50" charset="-79"/>
                <a:cs typeface="FrankRe DL v2 AAA" pitchFamily="50" charset="-79"/>
                <a:sym typeface="Arial"/>
              </a:rPr>
              <a:t>וַתָּמָת</a:t>
            </a:r>
            <a:r>
              <a:rPr lang="he-IL" sz="2000" b="1" i="0" u="none" strike="noStrike" cap="none" dirty="0">
                <a:solidFill>
                  <a:srgbClr val="231F20"/>
                </a:solidFill>
                <a:latin typeface="FrankRe DL v2 AAA" pitchFamily="50" charset="-79"/>
                <a:ea typeface="FrankRe DL v2 AAA" pitchFamily="50" charset="-79"/>
                <a:cs typeface="FrankRe DL v2 AAA" pitchFamily="50" charset="-79"/>
                <a:sym typeface="Arial"/>
              </a:rPr>
              <a:t> רָחֵל וַתִּקָּבֵר בְּדֶרֶךְ אֶפְרָת, </a:t>
            </a:r>
            <a:r>
              <a:rPr lang="he-IL" sz="2000" b="0" i="0" u="none" strike="noStrike" cap="none" dirty="0">
                <a:solidFill>
                  <a:srgbClr val="231F20"/>
                </a:solidFill>
                <a:latin typeface="FrankRe DL v2 AAA" pitchFamily="50" charset="-79"/>
                <a:ea typeface="FrankRe DL v2 AAA" pitchFamily="50" charset="-79"/>
                <a:cs typeface="FrankRe DL v2 AAA" pitchFamily="50" charset="-79"/>
                <a:sym typeface="Arial"/>
              </a:rPr>
              <a:t>מָה רָאָה אָבִינוּ יַעֲקֹב לִקְבֹּר אֶת רָחֵל בְּדֶרֶךְ אֶפְרָת? אֶלָּא צָפָה יַעֲקֹב אָבִינוּ שֶׁהַגָּלֻיּוֹת עֲתִידוֹת לַעֲבֹר שָׁם, לְפִיכָךְ קְבָרָהּ שָׁם כְּדֵי שֶׁתְּהֵא מְבַקֶּשֶׁת עֲלֵיהֶם רַחֲמִים, כְּפִי שֶׁכָּתוּב: קוֹל בְּרָמָה נִשְׁמָע נְהִי בְּכִי תַמְרוּרִים רָחֵל מְבַכָּה עַל בָּנֶיהָ.</a:t>
            </a:r>
            <a:endParaRPr lang="iw-IL" sz="1100" dirty="0">
              <a:latin typeface="FrankRe DL v2 AAA" pitchFamily="50" charset="-79"/>
              <a:ea typeface="FrankRe DL v2 AAA" pitchFamily="50" charset="-79"/>
              <a:cs typeface="FrankRe DL v2 AAA" pitchFamily="50" charset="-79"/>
            </a:endParaRPr>
          </a:p>
        </p:txBody>
      </p:sp>
      <p:sp>
        <p:nvSpPr>
          <p:cNvPr id="113" name="Google Shape;113;p3"/>
          <p:cNvSpPr txBox="1"/>
          <p:nvPr/>
        </p:nvSpPr>
        <p:spPr>
          <a:xfrm>
            <a:off x="5678423" y="1013425"/>
            <a:ext cx="4267841" cy="405111"/>
          </a:xfrm>
          <a:prstGeom prst="rect">
            <a:avLst/>
          </a:prstGeom>
          <a:noFill/>
          <a:ln>
            <a:noFill/>
          </a:ln>
        </p:spPr>
        <p:txBody>
          <a:bodyPr spcFirstLastPara="1" wrap="square" lIns="0" tIns="17125" rIns="0" bIns="0" anchor="ctr" anchorCtr="0">
            <a:spAutoFit/>
          </a:bodyPr>
          <a:lstStyle/>
          <a:p>
            <a:pPr marR="1371600" algn="r" rtl="1">
              <a:lnSpc>
                <a:spcPct val="90000"/>
              </a:lnSpc>
              <a:buClr>
                <a:srgbClr val="1B969B"/>
              </a:buClr>
              <a:buSzPts val="2800"/>
            </a:pPr>
            <a:r>
              <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מקור 1 </a:t>
            </a:r>
          </a:p>
        </p:txBody>
      </p:sp>
      <p:sp>
        <p:nvSpPr>
          <p:cNvPr id="114" name="Google Shape;114;p3"/>
          <p:cNvSpPr txBox="1"/>
          <p:nvPr/>
        </p:nvSpPr>
        <p:spPr>
          <a:xfrm>
            <a:off x="865543" y="1025330"/>
            <a:ext cx="8281125" cy="430206"/>
          </a:xfrm>
          <a:prstGeom prst="rect">
            <a:avLst/>
          </a:prstGeom>
          <a:noFill/>
          <a:ln>
            <a:noFill/>
          </a:ln>
        </p:spPr>
        <p:txBody>
          <a:bodyPr spcFirstLastPara="1" wrap="square" lIns="91425" tIns="45700" rIns="91425" bIns="45700" anchor="t" anchorCtr="0">
            <a:spAutoFit/>
          </a:bodyPr>
          <a:lstStyle/>
          <a:p>
            <a:pPr marL="12700" marR="5080" lvl="0" indent="0" algn="just" rtl="1">
              <a:lnSpc>
                <a:spcPct val="121500"/>
              </a:lnSpc>
              <a:spcBef>
                <a:spcPts val="0"/>
              </a:spcBef>
              <a:spcAft>
                <a:spcPts val="0"/>
              </a:spcAft>
              <a:buNone/>
            </a:pP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בראשית רבה</a:t>
            </a:r>
            <a:r>
              <a:rPr lang="he-IL" sz="1800" dirty="0">
                <a:solidFill>
                  <a:srgbClr val="145E67"/>
                </a:solidFill>
                <a:latin typeface="Almoni Tzar ML v5 AAA DemiBold" panose="00000706000000000000" pitchFamily="50" charset="-79"/>
                <a:cs typeface="Almoni Tzar ML v5 AAA DemiBold" panose="00000706000000000000" pitchFamily="50" charset="-79"/>
              </a:rPr>
              <a:t>, </a:t>
            </a: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 פרק פ"ב</a:t>
            </a:r>
            <a:endParaRPr lang="iw-IL" dirty="0">
              <a:solidFill>
                <a:srgbClr val="145E67"/>
              </a:solidFill>
              <a:latin typeface="Almoni Tzar ML v5 AAA DemiBold" panose="00000706000000000000" pitchFamily="50" charset="-79"/>
              <a:cs typeface="Almoni Tzar ML v5 AAA DemiBold" panose="00000706000000000000" pitchFamily="50" charset="-79"/>
            </a:endParaRPr>
          </a:p>
        </p:txBody>
      </p:sp>
      <p:cxnSp>
        <p:nvCxnSpPr>
          <p:cNvPr id="3" name="מחבר ישר 2">
            <a:extLst>
              <a:ext uri="{FF2B5EF4-FFF2-40B4-BE49-F238E27FC236}">
                <a16:creationId xmlns:a16="http://schemas.microsoft.com/office/drawing/2014/main" id="{D10514BB-F7A1-3075-C80C-26090C48CB02}"/>
              </a:ext>
            </a:extLst>
          </p:cNvPr>
          <p:cNvCxnSpPr/>
          <p:nvPr/>
        </p:nvCxnSpPr>
        <p:spPr>
          <a:xfrm>
            <a:off x="9146668" y="1418536"/>
            <a:ext cx="790072"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
        <p:nvSpPr>
          <p:cNvPr id="7" name="Google Shape;110;p3">
            <a:extLst>
              <a:ext uri="{FF2B5EF4-FFF2-40B4-BE49-F238E27FC236}">
                <a16:creationId xmlns:a16="http://schemas.microsoft.com/office/drawing/2014/main" id="{9D8AFE4E-9871-007E-101F-038EAA77AF6D}"/>
              </a:ext>
            </a:extLst>
          </p:cNvPr>
          <p:cNvSpPr txBox="1"/>
          <p:nvPr/>
        </p:nvSpPr>
        <p:spPr>
          <a:xfrm>
            <a:off x="2002536" y="4302164"/>
            <a:ext cx="8007736" cy="113799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000" b="1" i="0" u="none" strike="noStrike" cap="none" dirty="0">
                <a:solidFill>
                  <a:srgbClr val="231F20"/>
                </a:solidFill>
                <a:latin typeface="FrankRe DL v2 AAA" pitchFamily="50" charset="-79"/>
                <a:ea typeface="FrankRe DL v2 AAA" pitchFamily="50" charset="-79"/>
                <a:cs typeface="FrankRe DL v2 AAA" pitchFamily="50" charset="-79"/>
                <a:sym typeface="Arial"/>
              </a:rPr>
              <a:t>וָאֶקְבְּרֶהָ שָּׁם: </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שֶׁתְּהֵא לְעֶזְרָה לְבָנֶיהָ כְּשֶׁיַּגְלֶה אוֹתָם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נְבוּזַרְאֲדָן</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וְהָיוּ עוֹבְרִים דֶּרֶךְ שָׁם, יוֹצֵאת רָחֵל עַל קִבְרָהּ וּבוֹכָה וּמְבַקֶּשֶׁת עֲלֵיהֶם רַחֲמִים, שֶׁנֶּאֱמַר קוֹל בְּרָמָה נִשְׁמָע וְגוֹ' וְהַקָּבָּ"ה מְשִׁיבָהּ, יֵשׁ שָׂכָר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לִפְעֻלָּתֵך</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נְאֻם ה' וְשָׁבוּ בָנִים לִגְבוּלָם.</a:t>
            </a:r>
            <a:endParaRPr lang="iw-IL" sz="1100" dirty="0">
              <a:latin typeface="FrankRe DL v2 AAA" pitchFamily="50" charset="-79"/>
              <a:ea typeface="FrankRe DL v2 AAA" pitchFamily="50" charset="-79"/>
              <a:cs typeface="FrankRe DL v2 AAA" pitchFamily="50" charset="-79"/>
            </a:endParaRPr>
          </a:p>
        </p:txBody>
      </p:sp>
      <p:sp>
        <p:nvSpPr>
          <p:cNvPr id="8" name="Google Shape;113;p3">
            <a:extLst>
              <a:ext uri="{FF2B5EF4-FFF2-40B4-BE49-F238E27FC236}">
                <a16:creationId xmlns:a16="http://schemas.microsoft.com/office/drawing/2014/main" id="{637DBED1-6B29-3053-FAF6-90213877678D}"/>
              </a:ext>
            </a:extLst>
          </p:cNvPr>
          <p:cNvSpPr txBox="1"/>
          <p:nvPr/>
        </p:nvSpPr>
        <p:spPr>
          <a:xfrm>
            <a:off x="5678423" y="3628609"/>
            <a:ext cx="4267841" cy="405111"/>
          </a:xfrm>
          <a:prstGeom prst="rect">
            <a:avLst/>
          </a:prstGeom>
          <a:noFill/>
          <a:ln>
            <a:noFill/>
          </a:ln>
        </p:spPr>
        <p:txBody>
          <a:bodyPr spcFirstLastPara="1" wrap="square" lIns="0" tIns="17125" rIns="0" bIns="0" anchor="ctr" anchorCtr="0">
            <a:spAutoFit/>
          </a:bodyPr>
          <a:lstStyle/>
          <a:p>
            <a:pPr marR="1371600" algn="r" rtl="1">
              <a:lnSpc>
                <a:spcPct val="90000"/>
              </a:lnSpc>
              <a:buClr>
                <a:srgbClr val="1B969B"/>
              </a:buClr>
              <a:buSzPts val="2800"/>
            </a:pPr>
            <a:r>
              <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מקור </a:t>
            </a:r>
            <a:r>
              <a:rPr lang="he-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2</a:t>
            </a:r>
            <a:endPar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endParaRPr>
          </a:p>
        </p:txBody>
      </p:sp>
      <p:sp>
        <p:nvSpPr>
          <p:cNvPr id="9" name="Google Shape;114;p3">
            <a:extLst>
              <a:ext uri="{FF2B5EF4-FFF2-40B4-BE49-F238E27FC236}">
                <a16:creationId xmlns:a16="http://schemas.microsoft.com/office/drawing/2014/main" id="{4F3FC3A8-CC62-C95E-E818-3CD79AAB66B3}"/>
              </a:ext>
            </a:extLst>
          </p:cNvPr>
          <p:cNvSpPr txBox="1"/>
          <p:nvPr/>
        </p:nvSpPr>
        <p:spPr>
          <a:xfrm>
            <a:off x="865543" y="3640514"/>
            <a:ext cx="8281125" cy="430206"/>
          </a:xfrm>
          <a:prstGeom prst="rect">
            <a:avLst/>
          </a:prstGeom>
          <a:noFill/>
          <a:ln>
            <a:noFill/>
          </a:ln>
        </p:spPr>
        <p:txBody>
          <a:bodyPr spcFirstLastPara="1" wrap="square" lIns="91425" tIns="45700" rIns="91425" bIns="45700" anchor="t" anchorCtr="0">
            <a:spAutoFit/>
          </a:bodyPr>
          <a:lstStyle/>
          <a:p>
            <a:pPr marL="12700" marR="5080" lvl="0" indent="0" algn="just" rtl="1">
              <a:lnSpc>
                <a:spcPct val="121500"/>
              </a:lnSpc>
              <a:spcBef>
                <a:spcPts val="0"/>
              </a:spcBef>
              <a:spcAft>
                <a:spcPts val="0"/>
              </a:spcAft>
              <a:buNone/>
            </a:pP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רש"י בראשית מח,</a:t>
            </a:r>
            <a:r>
              <a:rPr lang="he-IL" sz="1800" dirty="0">
                <a:solidFill>
                  <a:srgbClr val="145E67"/>
                </a:solidFill>
                <a:latin typeface="Almoni Tzar ML v5 AAA DemiBold" panose="00000706000000000000" pitchFamily="50" charset="-79"/>
                <a:cs typeface="Almoni Tzar ML v5 AAA DemiBold" panose="00000706000000000000" pitchFamily="50" charset="-79"/>
                <a:sym typeface="Arial"/>
              </a:rPr>
              <a:t> </a:t>
            </a: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ז</a:t>
            </a:r>
            <a:endParaRPr lang="iw-IL" dirty="0">
              <a:solidFill>
                <a:srgbClr val="145E67"/>
              </a:solidFill>
              <a:latin typeface="Almoni Tzar ML v5 AAA DemiBold" panose="00000706000000000000" pitchFamily="50" charset="-79"/>
              <a:cs typeface="Almoni Tzar ML v5 AAA DemiBold" panose="00000706000000000000" pitchFamily="50" charset="-79"/>
            </a:endParaRPr>
          </a:p>
        </p:txBody>
      </p:sp>
      <p:cxnSp>
        <p:nvCxnSpPr>
          <p:cNvPr id="10" name="מחבר ישר 9">
            <a:extLst>
              <a:ext uri="{FF2B5EF4-FFF2-40B4-BE49-F238E27FC236}">
                <a16:creationId xmlns:a16="http://schemas.microsoft.com/office/drawing/2014/main" id="{7C6D3079-CFE0-5087-5099-6ECE12379310}"/>
              </a:ext>
            </a:extLst>
          </p:cNvPr>
          <p:cNvCxnSpPr/>
          <p:nvPr/>
        </p:nvCxnSpPr>
        <p:spPr>
          <a:xfrm>
            <a:off x="9146668" y="4033720"/>
            <a:ext cx="790072"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2315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2226476"/>
            <a:ext cx="8007736" cy="113799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000" b="1" i="0" u="none" strike="noStrike" cap="none" dirty="0">
                <a:solidFill>
                  <a:srgbClr val="231F20"/>
                </a:solidFill>
                <a:latin typeface="FrankRe DL v2 AAA" pitchFamily="50" charset="-79"/>
                <a:ea typeface="FrankRe DL v2 AAA" pitchFamily="50" charset="-79"/>
                <a:cs typeface="FrankRe DL v2 AAA" pitchFamily="50" charset="-79"/>
                <a:sym typeface="Arial"/>
              </a:rPr>
              <a:t>וַיַּעֲלוּ בַנֶּגֶב וַיָּבֹא עַד חֶבְרוֹן. </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מַקְשִׁים: הֲלֹא הָיָה צָרִיךְ לוֹמַר "וְיָבֹאוּ", וּמַדּוּעַ נֶאֱמַר בִּלְשׁוֹן יָחִיד? אָמַר רָבָא: מְלַמֵּד שֶׁפֵּרַשׁ כָּלֵב מֵעֲצַת מְרַגְּלִים, וְהָלַךְ וְנִשְׁתַּטַּח עַל קִבְרֵי אָבוֹת שֶׁבְּחֶבְרוֹן. אָמַר לָהֶן: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אֲבוֹתַי</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בַּקְּשׁוּ עָלַי רַחֲמִים שֶׁאֶנָּצֵל מֵעֲצַת מְרַגְּלִים.</a:t>
            </a:r>
            <a:endParaRPr lang="iw-IL" sz="1100" dirty="0">
              <a:latin typeface="FrankRe DL v2 AAA" pitchFamily="50" charset="-79"/>
              <a:ea typeface="FrankRe DL v2 AAA" pitchFamily="50" charset="-79"/>
              <a:cs typeface="FrankRe DL v2 AAA" pitchFamily="50" charset="-79"/>
            </a:endParaRPr>
          </a:p>
        </p:txBody>
      </p:sp>
      <p:sp>
        <p:nvSpPr>
          <p:cNvPr id="113" name="Google Shape;113;p3"/>
          <p:cNvSpPr txBox="1"/>
          <p:nvPr/>
        </p:nvSpPr>
        <p:spPr>
          <a:xfrm>
            <a:off x="5678423" y="1013425"/>
            <a:ext cx="4267841" cy="405111"/>
          </a:xfrm>
          <a:prstGeom prst="rect">
            <a:avLst/>
          </a:prstGeom>
          <a:noFill/>
          <a:ln>
            <a:noFill/>
          </a:ln>
        </p:spPr>
        <p:txBody>
          <a:bodyPr spcFirstLastPara="1" wrap="square" lIns="0" tIns="17125" rIns="0" bIns="0" anchor="ctr" anchorCtr="0">
            <a:spAutoFit/>
          </a:bodyPr>
          <a:lstStyle/>
          <a:p>
            <a:pPr marR="1371600" algn="r" rtl="1">
              <a:lnSpc>
                <a:spcPct val="90000"/>
              </a:lnSpc>
              <a:buClr>
                <a:srgbClr val="1B969B"/>
              </a:buClr>
              <a:buSzPts val="2800"/>
            </a:pPr>
            <a:r>
              <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מקור </a:t>
            </a:r>
            <a:r>
              <a:rPr lang="he-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3</a:t>
            </a:r>
            <a:endPar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endParaRPr>
          </a:p>
        </p:txBody>
      </p:sp>
      <p:sp>
        <p:nvSpPr>
          <p:cNvPr id="114" name="Google Shape;114;p3"/>
          <p:cNvSpPr txBox="1"/>
          <p:nvPr/>
        </p:nvSpPr>
        <p:spPr>
          <a:xfrm>
            <a:off x="865543" y="1025330"/>
            <a:ext cx="8281125" cy="430206"/>
          </a:xfrm>
          <a:prstGeom prst="rect">
            <a:avLst/>
          </a:prstGeom>
          <a:noFill/>
          <a:ln>
            <a:noFill/>
          </a:ln>
        </p:spPr>
        <p:txBody>
          <a:bodyPr spcFirstLastPara="1" wrap="square" lIns="91425" tIns="45700" rIns="91425" bIns="45700" anchor="t" anchorCtr="0">
            <a:spAutoFit/>
          </a:bodyPr>
          <a:lstStyle/>
          <a:p>
            <a:pPr marL="12700" marR="5080" lvl="0" indent="0" algn="just" rtl="1">
              <a:lnSpc>
                <a:spcPct val="121500"/>
              </a:lnSpc>
              <a:spcBef>
                <a:spcPts val="0"/>
              </a:spcBef>
              <a:spcAft>
                <a:spcPts val="0"/>
              </a:spcAft>
              <a:buNone/>
            </a:pP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תלמוד בבלי</a:t>
            </a:r>
            <a:r>
              <a:rPr lang="he-IL" sz="1800" dirty="0">
                <a:solidFill>
                  <a:srgbClr val="145E67"/>
                </a:solidFill>
                <a:latin typeface="Almoni Tzar ML v5 AAA DemiBold" panose="00000706000000000000" pitchFamily="50" charset="-79"/>
                <a:cs typeface="Almoni Tzar ML v5 AAA DemiBold" panose="00000706000000000000" pitchFamily="50" charset="-79"/>
                <a:sym typeface="Arial"/>
              </a:rPr>
              <a:t>,</a:t>
            </a: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 </a:t>
            </a:r>
            <a:r>
              <a:rPr lang="he-IL" sz="1800" dirty="0">
                <a:solidFill>
                  <a:srgbClr val="145E67"/>
                </a:solidFill>
                <a:latin typeface="Almoni Tzar ML v5 AAA DemiBold" panose="00000706000000000000" pitchFamily="50" charset="-79"/>
                <a:cs typeface="Almoni Tzar ML v5 AAA DemiBold" panose="00000706000000000000" pitchFamily="50" charset="-79"/>
                <a:sym typeface="Arial"/>
              </a:rPr>
              <a:t> </a:t>
            </a: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מסכת סוטה דף ל"ד עמוד ב</a:t>
            </a:r>
            <a:r>
              <a:rPr lang="he-IL" sz="1800" dirty="0">
                <a:solidFill>
                  <a:srgbClr val="145E67"/>
                </a:solidFill>
                <a:latin typeface="Almoni Tzar ML v5 AAA DemiBold" panose="00000706000000000000" pitchFamily="50" charset="-79"/>
                <a:cs typeface="Almoni Tzar ML v5 AAA DemiBold" panose="00000706000000000000" pitchFamily="50" charset="-79"/>
                <a:sym typeface="Arial"/>
              </a:rPr>
              <a:t> (</a:t>
            </a: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עם תרגום וביאור אבן ישראל</a:t>
            </a:r>
            <a:r>
              <a:rPr lang="he-IL" sz="1800" dirty="0">
                <a:solidFill>
                  <a:srgbClr val="145E67"/>
                </a:solidFill>
                <a:latin typeface="Almoni Tzar ML v5 AAA DemiBold" panose="00000706000000000000" pitchFamily="50" charset="-79"/>
                <a:cs typeface="Almoni Tzar ML v5 AAA DemiBold" panose="00000706000000000000" pitchFamily="50" charset="-79"/>
                <a:sym typeface="Arial"/>
              </a:rPr>
              <a:t>)</a:t>
            </a:r>
            <a:endParaRPr lang="iw-IL" dirty="0">
              <a:solidFill>
                <a:srgbClr val="145E67"/>
              </a:solidFill>
              <a:latin typeface="Almoni Tzar ML v5 AAA DemiBold" panose="00000706000000000000" pitchFamily="50" charset="-79"/>
              <a:cs typeface="Almoni Tzar ML v5 AAA DemiBold" panose="00000706000000000000" pitchFamily="50" charset="-79"/>
            </a:endParaRPr>
          </a:p>
        </p:txBody>
      </p:sp>
      <p:cxnSp>
        <p:nvCxnSpPr>
          <p:cNvPr id="3" name="מחבר ישר 2">
            <a:extLst>
              <a:ext uri="{FF2B5EF4-FFF2-40B4-BE49-F238E27FC236}">
                <a16:creationId xmlns:a16="http://schemas.microsoft.com/office/drawing/2014/main" id="{D10514BB-F7A1-3075-C80C-26090C48CB02}"/>
              </a:ext>
            </a:extLst>
          </p:cNvPr>
          <p:cNvCxnSpPr/>
          <p:nvPr/>
        </p:nvCxnSpPr>
        <p:spPr>
          <a:xfrm>
            <a:off x="9146668" y="1418536"/>
            <a:ext cx="790072"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
        <p:nvSpPr>
          <p:cNvPr id="4" name="Google Shape;110;p3">
            <a:extLst>
              <a:ext uri="{FF2B5EF4-FFF2-40B4-BE49-F238E27FC236}">
                <a16:creationId xmlns:a16="http://schemas.microsoft.com/office/drawing/2014/main" id="{61A6BFD6-8077-78AB-49E7-4CB63A13D036}"/>
              </a:ext>
            </a:extLst>
          </p:cNvPr>
          <p:cNvSpPr txBox="1"/>
          <p:nvPr/>
        </p:nvSpPr>
        <p:spPr>
          <a:xfrm>
            <a:off x="2002536" y="1689283"/>
            <a:ext cx="8007736" cy="46210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400" b="1" i="0" u="none" strike="noStrike" cap="none" dirty="0">
                <a:solidFill>
                  <a:srgbClr val="231F20"/>
                </a:solidFill>
                <a:latin typeface="FrankRe DL v2 AAA" pitchFamily="50" charset="-79"/>
                <a:ea typeface="FrankRe DL v2 AAA" pitchFamily="50" charset="-79"/>
                <a:cs typeface="FrankRe DL v2 AAA" pitchFamily="50" charset="-79"/>
                <a:sym typeface="Arial"/>
              </a:rPr>
              <a:t>"אבותיי, בקשו עליי רחמים"</a:t>
            </a:r>
            <a:endParaRPr lang="iw-IL" sz="1200" b="1" dirty="0">
              <a:latin typeface="FrankRe DL v2 AAA" pitchFamily="50" charset="-79"/>
              <a:ea typeface="FrankRe DL v2 AAA" pitchFamily="50" charset="-79"/>
              <a:cs typeface="FrankRe DL v2 AAA" pitchFamily="50" charset="-79"/>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2226476"/>
            <a:ext cx="8007736" cy="4141898"/>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כַאֲשֶׁר הָעוֹלָם צָרִיךְ לְרַחֲמִים וְהָאֲנָשִׁים הַחַיִּים יוֹשְׁבִים בְּצַעַר, הֵם מִתְפַּלְּלִים אֶת תְּפִילָּתָם עַל קִבְרוֹתֵיהֶם, וְצַדִּיקִים אֵלּוּ הוֹלְכִים וּמוֹדִיעִים הַדָּבָר לִישֵׁנֵי חֶבְרוֹן, וּמִתְעוֹרְרִים וְנִכְנָסִים לְגַן עֵדֶן שֶׁעַל הָאָרֶץ, שֶׁשָּׁם רוּחוֹת הַצַּדִּיקִים מִתְלַבְּשׁוֹת בַּעֲטָרוֹת שֶׁל אוֹר, וּמִתְיַיעֲצִים אִיתָּם וְגוֹזְרִים גְּזֵרָה, והקב"ה עוֹשֶׂה רְצוֹנָם וְחָס עַל הָעוֹלָם. </a:t>
            </a:r>
          </a:p>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וְאוֹתָן נְפָשׁוֹת שֶׁל הַצַּדִּיקִים נִמְצָאוֹת בָּעוֹלָם הַזֶּה כְּדֵי לְהָגֵן עַל הַחַיִּים, וְזֶה נִקְרָא נֶפֶשׁ; וְזֶה לֹא מִסְתַּלֵּק מִן הָעוֹלָם הַזֶּה, וְנִמְצָא בָּעוֹלָם הַזֶּה לְהִסְתַּכֵּל וְלָדַעַת וּלְהָגֵן עַל הַדּוֹר. וְזֶהוּ שֶׁאָמְרוּ הַחֲבֵרִים, שֶׁהַמֵּתִים יוֹדְעִים בְּצַעַר הָעוֹלָם.</a:t>
            </a:r>
          </a:p>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וְלָמַדְנוּ – שֶׁבְּשָׁעָה שֶׁצָּרִיךְ הָעוֹלָם רַחֲמִים אֲזַי הַצַּדִּיקִים הַזַּכָּאִים, אוֹתָהּ הַנֶּפֶשׁ שֶׁנִּמְצֵאת בָּעוֹלָם לְהָגֵן עַל הָעוֹלָם – הֲרֵי הִיא עוֹלָה וְהוֹלֶכֶת וּמְשׁוֹטֶטֶת בָּעוֹלָם, וּמוֹדִיעָה לָרוּחַ, וְהָרוּחַ עוֹלָה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וּמִתְעַטֶּרֶת</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וּמוֹדִיעָה לַנְּשָׁמָה, וְהַנְּשָׁמָה מוֹדִיעָה להקב"ה, וְאָז חָס הקב"ה עַל הָעוֹלָם. אָז יוֹרֶדֶת הַנְּשָׁמָה מִלְּמַעְלָה לְמַטָּה, וּמוֹדִיעָה זֹאת לָרוּחַ, וְהָרוּחַ מוֹדִיעָה לַנֶּפֶשׁ...</a:t>
            </a:r>
          </a:p>
        </p:txBody>
      </p:sp>
      <p:sp>
        <p:nvSpPr>
          <p:cNvPr id="113" name="Google Shape;113;p3"/>
          <p:cNvSpPr txBox="1"/>
          <p:nvPr/>
        </p:nvSpPr>
        <p:spPr>
          <a:xfrm>
            <a:off x="5678423" y="1013425"/>
            <a:ext cx="4267841" cy="405111"/>
          </a:xfrm>
          <a:prstGeom prst="rect">
            <a:avLst/>
          </a:prstGeom>
          <a:noFill/>
          <a:ln>
            <a:noFill/>
          </a:ln>
        </p:spPr>
        <p:txBody>
          <a:bodyPr spcFirstLastPara="1" wrap="square" lIns="0" tIns="17125" rIns="0" bIns="0" anchor="ctr" anchorCtr="0">
            <a:spAutoFit/>
          </a:bodyPr>
          <a:lstStyle/>
          <a:p>
            <a:pPr marR="1371600" algn="r" rtl="1">
              <a:lnSpc>
                <a:spcPct val="90000"/>
              </a:lnSpc>
              <a:buClr>
                <a:srgbClr val="1B969B"/>
              </a:buClr>
              <a:buSzPts val="2800"/>
            </a:pPr>
            <a:r>
              <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מקור </a:t>
            </a:r>
            <a:r>
              <a:rPr lang="he-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4</a:t>
            </a:r>
            <a:endPar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endParaRPr>
          </a:p>
        </p:txBody>
      </p:sp>
      <p:sp>
        <p:nvSpPr>
          <p:cNvPr id="114" name="Google Shape;114;p3"/>
          <p:cNvSpPr txBox="1"/>
          <p:nvPr/>
        </p:nvSpPr>
        <p:spPr>
          <a:xfrm>
            <a:off x="865543" y="1025330"/>
            <a:ext cx="8281125" cy="430206"/>
          </a:xfrm>
          <a:prstGeom prst="rect">
            <a:avLst/>
          </a:prstGeom>
          <a:noFill/>
          <a:ln>
            <a:noFill/>
          </a:ln>
        </p:spPr>
        <p:txBody>
          <a:bodyPr spcFirstLastPara="1" wrap="square" lIns="91425" tIns="45700" rIns="91425" bIns="45700" anchor="t" anchorCtr="0">
            <a:spAutoFit/>
          </a:bodyPr>
          <a:lstStyle/>
          <a:p>
            <a:pPr marL="12700" marR="5080" lvl="0" indent="0" algn="just" rtl="1">
              <a:lnSpc>
                <a:spcPct val="121500"/>
              </a:lnSpc>
              <a:spcBef>
                <a:spcPts val="0"/>
              </a:spcBef>
              <a:spcAft>
                <a:spcPts val="0"/>
              </a:spcAft>
              <a:buNone/>
            </a:pP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זוהר</a:t>
            </a:r>
            <a:r>
              <a:rPr lang="he-IL" sz="1800" dirty="0">
                <a:solidFill>
                  <a:srgbClr val="145E67"/>
                </a:solidFill>
                <a:latin typeface="Almoni Tzar ML v5 AAA DemiBold" panose="00000706000000000000" pitchFamily="50" charset="-79"/>
                <a:cs typeface="Almoni Tzar ML v5 AAA DemiBold" panose="00000706000000000000" pitchFamily="50" charset="-79"/>
                <a:sym typeface="Arial"/>
              </a:rPr>
              <a:t>, </a:t>
            </a: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פרשת אחרי מות</a:t>
            </a:r>
            <a:r>
              <a:rPr lang="he-IL" sz="1800" dirty="0">
                <a:solidFill>
                  <a:srgbClr val="145E67"/>
                </a:solidFill>
                <a:latin typeface="Almoni Tzar ML v5 AAA DemiBold" panose="00000706000000000000" pitchFamily="50" charset="-79"/>
                <a:cs typeface="Almoni Tzar ML v5 AAA DemiBold" panose="00000706000000000000" pitchFamily="50" charset="-79"/>
                <a:sym typeface="Arial"/>
              </a:rPr>
              <a:t>, </a:t>
            </a: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דף ע</a:t>
            </a:r>
            <a:r>
              <a:rPr lang="he-IL" sz="1800" dirty="0">
                <a:solidFill>
                  <a:srgbClr val="145E67"/>
                </a:solidFill>
                <a:latin typeface="Almoni Tzar ML v5 AAA DemiBold" panose="00000706000000000000" pitchFamily="50" charset="-79"/>
                <a:cs typeface="Almoni Tzar ML v5 AAA DemiBold" panose="00000706000000000000" pitchFamily="50" charset="-79"/>
              </a:rPr>
              <a:t>' עמוד ב'</a:t>
            </a:r>
            <a:endParaRPr lang="iw-IL" dirty="0">
              <a:solidFill>
                <a:srgbClr val="145E67"/>
              </a:solidFill>
              <a:latin typeface="Almoni Tzar ML v5 AAA DemiBold" panose="00000706000000000000" pitchFamily="50" charset="-79"/>
              <a:cs typeface="Almoni Tzar ML v5 AAA DemiBold" panose="00000706000000000000" pitchFamily="50" charset="-79"/>
            </a:endParaRPr>
          </a:p>
        </p:txBody>
      </p:sp>
      <p:cxnSp>
        <p:nvCxnSpPr>
          <p:cNvPr id="3" name="מחבר ישר 2">
            <a:extLst>
              <a:ext uri="{FF2B5EF4-FFF2-40B4-BE49-F238E27FC236}">
                <a16:creationId xmlns:a16="http://schemas.microsoft.com/office/drawing/2014/main" id="{D10514BB-F7A1-3075-C80C-26090C48CB02}"/>
              </a:ext>
            </a:extLst>
          </p:cNvPr>
          <p:cNvCxnSpPr/>
          <p:nvPr/>
        </p:nvCxnSpPr>
        <p:spPr>
          <a:xfrm>
            <a:off x="9146668" y="1418536"/>
            <a:ext cx="790072"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
        <p:nvSpPr>
          <p:cNvPr id="4" name="Google Shape;110;p3">
            <a:extLst>
              <a:ext uri="{FF2B5EF4-FFF2-40B4-BE49-F238E27FC236}">
                <a16:creationId xmlns:a16="http://schemas.microsoft.com/office/drawing/2014/main" id="{61A6BFD6-8077-78AB-49E7-4CB63A13D036}"/>
              </a:ext>
            </a:extLst>
          </p:cNvPr>
          <p:cNvSpPr txBox="1"/>
          <p:nvPr/>
        </p:nvSpPr>
        <p:spPr>
          <a:xfrm>
            <a:off x="2002536" y="1689283"/>
            <a:ext cx="8007736" cy="46210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400" b="1" i="0" u="none" strike="noStrike" cap="none" dirty="0">
                <a:solidFill>
                  <a:srgbClr val="231F20"/>
                </a:solidFill>
                <a:latin typeface="FrankRe DL v2 AAA" pitchFamily="50" charset="-79"/>
                <a:ea typeface="FrankRe DL v2 AAA" pitchFamily="50" charset="-79"/>
                <a:cs typeface="FrankRe DL v2 AAA" pitchFamily="50" charset="-79"/>
                <a:sym typeface="Arial"/>
              </a:rPr>
              <a:t>כיצד הצדיקים מעוררים עלינו רחמים?</a:t>
            </a:r>
            <a:endParaRPr lang="iw-IL" sz="1200" b="1" dirty="0">
              <a:latin typeface="FrankRe DL v2 AAA" pitchFamily="50" charset="-79"/>
              <a:ea typeface="FrankRe DL v2 AAA" pitchFamily="50" charset="-79"/>
              <a:cs typeface="FrankRe DL v2 AAA" pitchFamily="50" charset="-79"/>
            </a:endParaRPr>
          </a:p>
        </p:txBody>
      </p:sp>
    </p:spTree>
    <p:extLst>
      <p:ext uri="{BB962C8B-B14F-4D97-AF65-F5344CB8AC3E}">
        <p14:creationId xmlns:p14="http://schemas.microsoft.com/office/powerpoint/2010/main" val="1348335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1494956"/>
            <a:ext cx="8007736" cy="3015436"/>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אָמַר רַבִּי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חַיָּא</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תְּמָהַנִי</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אִם יֵשׁ מִי שֶׁיּוֹדֵעַ לְהוֹדִיעַ לַמֵּתִים פְּרָט לָנוּ. אָמַר רַבִּי אַבָּא, הַצַּעַר מוֹדִיעַ לָהֶם, הַתּוֹרָה מוֹדִיעָה לָהֶם. שֶׁהֲרֵי בְּשָׁעָה שֶׁאֵין מִי שֶׁמַּכִּיר אֶת זֶה, מוֹצִיאִים אֶת הַתּוֹרָה סָמוּךְ לַקְּבָרִים, וְהֵם מִתְעוֹרְרִים עַל הַתּוֹרָה עַל מָה גָּלְתָה לְאוֹתוֹ מָקוֹם, וְאָז (הַמַּלְאָךְ) דּוּמָה מוֹדִיעַ לָהֶם. </a:t>
            </a:r>
          </a:p>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אָמַר רַבִּי יוֹסִי, וְהֵם יוֹדְעִים שֶׁהֲרֵי הָעוֹלָם בְּצַעַר, וְהַחַיִּים לֹא רְאוּיִים וְלֹא יוֹדְעִים לְהוֹדִיעַ לָהֶם. בְּאוֹתָהּ שָׁעָה כֻּלָּם צוֹוְחִים עַל שֶׁהַתּוֹרָה נִקְלְתָה וְגָלְתָה לְאוֹתוֹ מָקוֹם. אִם בְּנֵי אָדָם שָׁבִים וּבוֹכִים בְּלֵב שָׁלֵם וְשָׁבִים לִפְנֵי הַקָּדוֹשׁ בָּרוּךְ הוּא, אָז כֻּלָּם מִתְכַּנְּסִים וּמְבַקְּשִׁים רַחֲמִים וּמוֹדִיעִים לְאוֹתָם יְשֵׁנֵי חֶבְרוֹן, וְנִכְנָסִים וּמוֹדִיעִים לְרוּחַ שֶׁבְּגַן עֵדֶן, כְּמוֹ שֶׁאָמַרְנוּ.</a:t>
            </a:r>
          </a:p>
        </p:txBody>
      </p:sp>
    </p:spTree>
    <p:extLst>
      <p:ext uri="{BB962C8B-B14F-4D97-AF65-F5344CB8AC3E}">
        <p14:creationId xmlns:p14="http://schemas.microsoft.com/office/powerpoint/2010/main" val="1542700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1430948"/>
            <a:ext cx="8007736" cy="3766411"/>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יוֹם אֶחָד הָיוּ הוֹלְכִים רַבִּי חִזְקִיָּה וְרַבִּי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יֵסָא</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בַּדֶּרֶךְ. פָּגְעוּ בְּגוּשׁ חָלָב, וְהָיָה חָרֵב. יָשְׁבוּ סָמוּךְ לְבֵית הַקְּבָרוֹת, וּבִידֵי רַבִּי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יֵסָא</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הָיָה קְלָף שֶׁל סֵפֶר תּוֹרָה שֶׁנִּקְרַע. בְּעוֹד שֶׁיָּשְׁבוּ, רָעַשׁ קֶבֶר אֶחָד לִפְנֵיהֶם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וְצָוַח</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אוֹי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אוֹי</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שֶׁהֲרֵי הָעוֹלָם מָצוּי בְּצַעַר. הֲרֵי הַתּוֹרָה גָּלְתָה לְכָאן, אוֹ שֶׁהַחַיִּים בָּאוּ לִצְחֹק עָלֵינוּ וּלְבַיֵּשׁ אוֹתָנוּ בְּבוּשָׁה בְּתוֹרָתָם! הִזְדַּעַזְעוּ רַבִּי חִזְקִיָּה וְרַבִּי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יֵסָא</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a:t>
            </a:r>
          </a:p>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אָמַר רַבִּי חִזְקִיָּה, מִי אַתָּה? אָמַר לוֹ: אֲנִי מֵת, וַהֲרֵי הִתְעוֹרַרְתִּי בִּגְלַל סֵפֶר הַתּוֹרָה. שֶׁפַּעַם אַחַת הָיָה הָעוֹלָם יוֹשֵׁב בְּצַעַר, וּבָאוּ לְכָאן הַחַיִּים לְעוֹרֵר אוֹתָנוּ עִם סֵפֶר תּוֹרָה, וַאֲנִי וַחֲבֵרַי הִקְדַּמְנוּ אֶל יְשֵׁנֵי חֶבְרוֹן, וּכְשֶׁהִתְחַבְּרוּ בְּגַן עֵדֶן עִם רוּחוֹת הַצַּדִּיקִים, נִמְצָא לִפְנֵיהֶם שֶׁאוֹתוֹ סֵפֶר תּוֹרָה שֶׁהֵבִיאוּ לְפָנֵינוּ אוֹתָם הַחַיִּים הָיָה פָּסוּל וּמְשַׁקֵּר בְּשֵׁם הַמֶּלֶךְ, עַל שֶׁנִּמְצְאָה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וא"ו</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יְתֵרָה בְּאוֹתוֹ פָּסוּק שֶׁל וְשֹׁסַעַת שֶׁסַע שְׁתֵּי פְרָסוֹת. וְאָמְרוּ, שֶׁהוֹאִיל וְשִׁקְרוּ בְּשֵׁם הַמֶּלֶךְ, שֶׁלֹּא יָשׁוּבוּ אֲלֵיהֶם, וְדָחוּ אוֹתִי וְאֶת הַחֲבֵרִים שֶׁלִּי מִבֵּית הַיְּשִׁיבָה. </a:t>
            </a:r>
          </a:p>
        </p:txBody>
      </p:sp>
      <p:sp>
        <p:nvSpPr>
          <p:cNvPr id="4" name="Google Shape;110;p3">
            <a:extLst>
              <a:ext uri="{FF2B5EF4-FFF2-40B4-BE49-F238E27FC236}">
                <a16:creationId xmlns:a16="http://schemas.microsoft.com/office/drawing/2014/main" id="{61A6BFD6-8077-78AB-49E7-4CB63A13D036}"/>
              </a:ext>
            </a:extLst>
          </p:cNvPr>
          <p:cNvSpPr txBox="1"/>
          <p:nvPr/>
        </p:nvSpPr>
        <p:spPr>
          <a:xfrm>
            <a:off x="2002536" y="882184"/>
            <a:ext cx="8007736" cy="46210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400" b="1" i="0" u="none" strike="noStrike" cap="none" dirty="0">
                <a:solidFill>
                  <a:srgbClr val="231F20"/>
                </a:solidFill>
                <a:latin typeface="FrankRe DL v2 AAA" pitchFamily="50" charset="-79"/>
                <a:ea typeface="FrankRe DL v2 AAA" pitchFamily="50" charset="-79"/>
                <a:cs typeface="FrankRe DL v2 AAA" pitchFamily="50" charset="-79"/>
                <a:sym typeface="Arial"/>
              </a:rPr>
              <a:t>מפגש בין התנאים לנפשות הנפטרים</a:t>
            </a:r>
            <a:endParaRPr lang="iw-IL" sz="1200" b="1" dirty="0">
              <a:latin typeface="FrankRe DL v2 AAA" pitchFamily="50" charset="-79"/>
              <a:ea typeface="FrankRe DL v2 AAA" pitchFamily="50" charset="-79"/>
              <a:cs typeface="FrankRe DL v2 AAA" pitchFamily="50" charset="-79"/>
            </a:endParaRPr>
          </a:p>
        </p:txBody>
      </p:sp>
    </p:spTree>
    <p:extLst>
      <p:ext uri="{BB962C8B-B14F-4D97-AF65-F5344CB8AC3E}">
        <p14:creationId xmlns:p14="http://schemas.microsoft.com/office/powerpoint/2010/main" val="2001087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818300"/>
            <a:ext cx="8007736" cy="4141898"/>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עַד שֶׁזָּקֵן אֶחָד שֶׁהָיָה בֵּינֵיהֶם הָלַךְ וְהֵבִיא אֶת סִפְרוֹ שֶׁל רַב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הֶמְנוּנָא</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סָבָא, וְאָז הִתְעוֹרֵר רַבִּי אֶלְעָזָר בֶּן רַבִּי שִׁמְעוֹן, שֶׁהָיָה קָבוּר עִמָּנוּ, וְהָלַךְ וּבִקֵּשׁ בְּגַן עֵדֶן עֲלֵיהֶם, וְנִרְפָּא הָעוֹלָם. וְאָז הִתִּירוּ לָנוּ.</a:t>
            </a:r>
          </a:p>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וּמֵאוֹתוֹ יוֹם שֶׁהֶעֱלוּ אֶת רַבִּי אֶלְעָזָר מִבֵּית הַקְּבָרוֹת הַזֶּה וְנָתַן לְאָבִיו, אֵין מִי שֶׁיִּתְעוֹרֵר לַעֲמֹד לִפְנֵי יְשֵׁנֵי חֶבְרוֹן, שֶׁאָנוּ פּוֹחֲדִים מֵאוֹתוֹ הַיּוֹם שֶׁדָּחוּ אוֹתִי וְאֶת חֲבֵרִי.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וְעַכְשָׁו</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בָּאתֶם אֵלֵינוּ עִם סֵפֶר תּוֹרָה עִמָּכֶם, אָמַרְנוּ שֶׁהֲרֵי הָעוֹלָם מָצוּי בְּצַעַר. וְעַל כֵּן הִזְדַּעֲזַעְנוּ, שֶׁאָמַרְנוּ: מִי יַקְדִּים לְהוֹדִיעַ לְאוֹתָם צַדִּיקֵי אֱמֶת יְשֵׁנֵי חֶבְרוֹן? </a:t>
            </a:r>
          </a:p>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נִשְׁמַט רַבִּי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יֵסָא</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עִם אוֹתוֹ חֵלֶק שֶׁל סֵפֶר תּוֹרָה. אָמַר רַבִּי חִזְקִיָּה, חָס וְשָׁלוֹם אֵין הָעוֹלָם בְּצַעַר, וְאָנוּ לֹא בָּאנוּ לְכָךְ. </a:t>
            </a:r>
          </a:p>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קָמוּ רַבִּי חִזְקִיָּה וְרַבִּי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יֵסָא</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וְהָלְכוּ. אָמְרוּ, וַדַּאי בְּשָׁעָה שֶׁצַּדִּיקִים לֹא נִמְצָאִים בָּעוֹלָם, הָעוֹלָם אֵינוֹ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מִתְקַיֵּם</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אֶלָּא בִּשְׁבִיל הַמֵּתִים. </a:t>
            </a:r>
          </a:p>
        </p:txBody>
      </p:sp>
    </p:spTree>
    <p:extLst>
      <p:ext uri="{BB962C8B-B14F-4D97-AF65-F5344CB8AC3E}">
        <p14:creationId xmlns:p14="http://schemas.microsoft.com/office/powerpoint/2010/main" val="3686117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818300"/>
            <a:ext cx="8007736" cy="4141898"/>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אָמַר רַבִּי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יֵיסֵא</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בְּשָׁעָה שֶׁצָּרִיךְ הָעוֹלָם לְמָטָר, לָמָּה הוֹלְכִים אָנוּ אֵצֶל הַמֵּתִים, וַהֲרֵי כָּתוּב: "לֹא יִמָּצֵא בְךָ... וְיִדְּעֹנִי וְדֹרֵשׁ אֶל הַמֵּתִים"4, וְזֶה אָסוּר? אָמַר לוֹ... הַפֵּרוּשׁ "וְדֹרֵשׁ אֶל הַמֵּתִים" – "אֶל הַמֵּתִים"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דַּוְקָא</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שֶׁהֵם רִשְׁעֵי הָעוֹלָם, שֶׁהֵם גּוֹיִים עוֹבְדֵי עֲבוֹדָה זָרָה, שֶׁנִּמְצָאִים תָּמִיד מֵתִים, אֲבָל יִשְׂרָאֵל שֶׁהֵם צַדִּיקֵי אֱמֶת ..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עַכְשָׁו</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הֵם חַיִּים. </a:t>
            </a:r>
          </a:p>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וְעוֹד: שֶׁשְּׁאָר הָעַמִּים כְּשֶׁבָּאִים לְמֵתֵיהֶם, בָּאִים בִּכְשָׁפִים לְעוֹרֵר עֲלֵיהֶם מִינִים רָעִים, וּכְשֶׁיִּשְׂרָאֵל בָּאִים לְמֵתֵיהֶם, בִּתְשׁוּבָה הֵם בָּאִים לִפְנֵי הקב"ה,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בְּשִׁבְרוֹן</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הַלֵּב, בְּתַעֲנִית לִקְרָאתוֹ, וְהַכֹּל כְּדֵי שֶׁהַנְּשָׁמוֹת הַקְּדוֹשׁוֹת יְבַקְּשׁוּ רַחֲמִים לִפְנֵי הקב"ה עֲלֵיהֶם, והקב"ה חָס עַל הָעוֹלָם בִּגְלָלָם.</a:t>
            </a:r>
          </a:p>
          <a:p>
            <a:pPr marL="12700" marR="5080" lvl="0" indent="0" algn="just" rtl="1">
              <a:lnSpc>
                <a:spcPct val="121500"/>
              </a:lnSpc>
              <a:spcBef>
                <a:spcPts val="0"/>
              </a:spcBef>
              <a:spcAft>
                <a:spcPts val="0"/>
              </a:spcAft>
              <a:buNone/>
            </a:pP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וְזֶהוּ מָה שֶׁלָּמַדְנוּ – צַדִּיק אֲפִילּוּ כַּאֲשֶׁר נִפְטַר מִן הָעוֹלָם הַזֶּה, אֵינוֹ מִסְתַּלֵּק וְאֵינוֹ נֶאֱבַד מִכָּל הָעוֹלָמוֹת, וְאַף נִמְצָא בְּכָל הָעוֹלָמוֹת יוֹתֵר </a:t>
            </a:r>
            <a:r>
              <a:rPr lang="he-IL" sz="2000" i="0" u="none" strike="noStrike" cap="none" dirty="0" err="1">
                <a:solidFill>
                  <a:srgbClr val="231F20"/>
                </a:solidFill>
                <a:latin typeface="FrankRe DL v2 AAA" pitchFamily="50" charset="-79"/>
                <a:ea typeface="FrankRe DL v2 AAA" pitchFamily="50" charset="-79"/>
                <a:cs typeface="FrankRe DL v2 AAA" pitchFamily="50" charset="-79"/>
                <a:sym typeface="Arial"/>
              </a:rPr>
              <a:t>מִבְּחַיָּיו</a:t>
            </a:r>
            <a:r>
              <a:rPr lang="he-IL" sz="2000" i="0" u="none" strike="noStrike" cap="none" dirty="0">
                <a:solidFill>
                  <a:srgbClr val="231F20"/>
                </a:solidFill>
                <a:latin typeface="FrankRe DL v2 AAA" pitchFamily="50" charset="-79"/>
                <a:ea typeface="FrankRe DL v2 AAA" pitchFamily="50" charset="-79"/>
                <a:cs typeface="FrankRe DL v2 AAA" pitchFamily="50" charset="-79"/>
                <a:sym typeface="Arial"/>
              </a:rPr>
              <a:t>; שֶׁהֲרֵי בְּחַיָּיו הוּא נִמְצָא בָּעוֹלָם הַזֶּה בִּלְבַד, וְאַחַר כָּךְ נִמְצָא בִּשְׁלֹשֶׁת הָעוֹלָמוֹת וּמְזוּמָּן אֶצְלָם.</a:t>
            </a:r>
          </a:p>
        </p:txBody>
      </p:sp>
    </p:spTree>
    <p:extLst>
      <p:ext uri="{BB962C8B-B14F-4D97-AF65-F5344CB8AC3E}">
        <p14:creationId xmlns:p14="http://schemas.microsoft.com/office/powerpoint/2010/main" val="3934712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2"/>
          <p:cNvPicPr preferRelativeResize="0"/>
          <p:nvPr/>
        </p:nvPicPr>
        <p:blipFill rotWithShape="1">
          <a:blip r:embed="rId3">
            <a:alphaModFix/>
          </a:blip>
          <a:srcRect/>
          <a:stretch/>
        </p:blipFill>
        <p:spPr>
          <a:xfrm>
            <a:off x="0" y="0"/>
            <a:ext cx="12192000" cy="6858000"/>
          </a:xfrm>
          <a:prstGeom prst="rect">
            <a:avLst/>
          </a:prstGeom>
          <a:noFill/>
          <a:ln>
            <a:solidFill>
              <a:srgbClr val="145E67"/>
            </a:solidFill>
          </a:ln>
        </p:spPr>
      </p:pic>
      <p:sp>
        <p:nvSpPr>
          <p:cNvPr id="101" name="Google Shape;101;p2"/>
          <p:cNvSpPr txBox="1"/>
          <p:nvPr/>
        </p:nvSpPr>
        <p:spPr>
          <a:xfrm>
            <a:off x="1034900" y="924382"/>
            <a:ext cx="5256171" cy="2517977"/>
          </a:xfrm>
          <a:prstGeom prst="rect">
            <a:avLst/>
          </a:prstGeom>
          <a:noFill/>
          <a:ln>
            <a:noFill/>
          </a:ln>
        </p:spPr>
        <p:txBody>
          <a:bodyPr spcFirstLastPara="1" wrap="square" lIns="0" tIns="17125" rIns="0" bIns="0" anchor="t" anchorCtr="0">
            <a:spAutoFit/>
          </a:bodyPr>
          <a:lstStyle/>
          <a:p>
            <a:pPr marL="12700" marR="0" lvl="0" indent="0" rtl="1">
              <a:lnSpc>
                <a:spcPts val="6500"/>
              </a:lnSpc>
              <a:spcBef>
                <a:spcPts val="0"/>
              </a:spcBef>
              <a:spcAft>
                <a:spcPts val="0"/>
              </a:spcAft>
              <a:buNone/>
            </a:pPr>
            <a:r>
              <a:rPr lang="he-IL" sz="7200" b="0" i="0" u="none" strike="noStrike" cap="none" dirty="0">
                <a:solidFill>
                  <a:srgbClr val="22BCC4"/>
                </a:solidFill>
                <a:latin typeface="Almoni Tzar ML v5 AAA U-Bold" panose="00000906000000000000" pitchFamily="50" charset="-79"/>
                <a:ea typeface="Assistant ExtraBold"/>
                <a:cs typeface="Almoni Tzar ML v5 AAA U-Bold" panose="00000906000000000000" pitchFamily="50" charset="-79"/>
                <a:sym typeface="Assistant ExtraBold"/>
              </a:rPr>
              <a:t>ב. מדוע צדיקים קבורים בחוץ לארץ?</a:t>
            </a:r>
            <a:endParaRPr lang="he-IL" sz="2800" dirty="0">
              <a:latin typeface="Almoni Tzar ML v5 AAA U-Bold" panose="00000906000000000000" pitchFamily="50" charset="-79"/>
              <a:cs typeface="Almoni Tzar ML v5 AAA U-Bold" panose="00000906000000000000" pitchFamily="50" charset="-79"/>
            </a:endParaRPr>
          </a:p>
        </p:txBody>
      </p:sp>
      <p:grpSp>
        <p:nvGrpSpPr>
          <p:cNvPr id="8" name="Google Shape;93;p1">
            <a:extLst>
              <a:ext uri="{FF2B5EF4-FFF2-40B4-BE49-F238E27FC236}">
                <a16:creationId xmlns:a16="http://schemas.microsoft.com/office/drawing/2014/main" id="{DEF59C70-CB28-2B6A-0093-F09F19F0EA46}"/>
              </a:ext>
            </a:extLst>
          </p:cNvPr>
          <p:cNvGrpSpPr/>
          <p:nvPr/>
        </p:nvGrpSpPr>
        <p:grpSpPr>
          <a:xfrm>
            <a:off x="9646230" y="5640682"/>
            <a:ext cx="1762796" cy="587766"/>
            <a:chOff x="9646230" y="5640682"/>
            <a:chExt cx="1762796" cy="587766"/>
          </a:xfrm>
        </p:grpSpPr>
        <p:sp>
          <p:nvSpPr>
            <p:cNvPr id="9" name="Google Shape;94;p1">
              <a:extLst>
                <a:ext uri="{FF2B5EF4-FFF2-40B4-BE49-F238E27FC236}">
                  <a16:creationId xmlns:a16="http://schemas.microsoft.com/office/drawing/2014/main" id="{ABC1B281-6527-A692-4E43-7D820F527174}"/>
                </a:ext>
              </a:extLst>
            </p:cNvPr>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b="0" i="0" u="none" strike="noStrike" cap="none">
                <a:solidFill>
                  <a:schemeClr val="lt1"/>
                </a:solidFill>
                <a:latin typeface="Calibri"/>
                <a:ea typeface="Calibri"/>
                <a:cs typeface="Calibri"/>
                <a:sym typeface="Calibri"/>
              </a:endParaRPr>
            </a:p>
          </p:txBody>
        </p:sp>
        <p:sp>
          <p:nvSpPr>
            <p:cNvPr id="10" name="Google Shape;95;p1">
              <a:extLst>
                <a:ext uri="{FF2B5EF4-FFF2-40B4-BE49-F238E27FC236}">
                  <a16:creationId xmlns:a16="http://schemas.microsoft.com/office/drawing/2014/main" id="{6FAA4310-4A6B-334E-9685-620CF44201CA}"/>
                </a:ext>
              </a:extLst>
            </p:cNvPr>
            <p:cNvSpPr txBox="1"/>
            <p:nvPr/>
          </p:nvSpPr>
          <p:spPr>
            <a:xfrm>
              <a:off x="9646230" y="5705268"/>
              <a:ext cx="1762795" cy="52318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he-IL" sz="2800" b="0" i="0" u="none" strike="noStrike" cap="none" baseline="30000" dirty="0">
                  <a:solidFill>
                    <a:schemeClr val="lt1"/>
                  </a:solidFill>
                  <a:latin typeface="Almoni Tzar ML v5 AAA Medium" panose="00000606000000000000" pitchFamily="50" charset="-79"/>
                  <a:ea typeface="Assistant ExtraBold"/>
                  <a:cs typeface="Almoni Tzar ML v5 AAA Medium" panose="00000606000000000000" pitchFamily="50" charset="-79"/>
                  <a:sym typeface="Assistant ExtraBold"/>
                </a:rPr>
                <a:t>יום ההילולא ג' תמוז</a:t>
              </a:r>
              <a:endParaRPr lang="he-IL" sz="1600" dirty="0">
                <a:latin typeface="Almoni Tzar ML v5 AAA Medium" panose="00000606000000000000" pitchFamily="50" charset="-79"/>
                <a:cs typeface="Almoni Tzar ML v5 AAA Medium" panose="00000606000000000000" pitchFamily="50" charset="-79"/>
              </a:endParaRPr>
            </a:p>
          </p:txBody>
        </p:sp>
      </p:grpSp>
    </p:spTree>
    <p:extLst>
      <p:ext uri="{BB962C8B-B14F-4D97-AF65-F5344CB8AC3E}">
        <p14:creationId xmlns:p14="http://schemas.microsoft.com/office/powerpoint/2010/main" val="2808107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1" name="Google Shape;131;p5"/>
          <p:cNvSpPr txBox="1"/>
          <p:nvPr/>
        </p:nvSpPr>
        <p:spPr>
          <a:xfrm>
            <a:off x="669471" y="2216183"/>
            <a:ext cx="9352200" cy="857922"/>
          </a:xfrm>
          <a:prstGeom prst="rect">
            <a:avLst/>
          </a:prstGeom>
          <a:noFill/>
          <a:ln>
            <a:noFill/>
          </a:ln>
        </p:spPr>
        <p:txBody>
          <a:bodyPr spcFirstLastPara="1" wrap="square" lIns="0" tIns="11425" rIns="0" bIns="0" anchor="t" anchorCtr="0">
            <a:spAutoFit/>
          </a:bodyPr>
          <a:lstStyle/>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כאשר עשו אמר ליעקב "נסעה ונלכה ואלכה לנגדך" – השיב לו יעקב ש"הילדים רכים והצאן והבקר עלות עלי ודפקום גו' ומתו כל הצאן", ולכן, "אני </a:t>
            </a:r>
            <a:r>
              <a:rPr lang="he-IL" sz="2200" b="1" dirty="0" err="1">
                <a:solidFill>
                  <a:srgbClr val="231F20"/>
                </a:solidFill>
                <a:cs typeface="FrankReal" pitchFamily="2" charset="-79"/>
                <a:sym typeface="Arial"/>
              </a:rPr>
              <a:t>אתנהלה</a:t>
            </a:r>
            <a:r>
              <a:rPr lang="he-IL" sz="2200" b="1" dirty="0">
                <a:solidFill>
                  <a:srgbClr val="231F20"/>
                </a:solidFill>
                <a:cs typeface="FrankReal" pitchFamily="2" charset="-79"/>
                <a:sym typeface="Arial"/>
              </a:rPr>
              <a:t> </a:t>
            </a:r>
            <a:r>
              <a:rPr lang="he-IL" sz="2200" b="1" dirty="0" err="1">
                <a:solidFill>
                  <a:srgbClr val="231F20"/>
                </a:solidFill>
                <a:cs typeface="FrankReal" pitchFamily="2" charset="-79"/>
                <a:sym typeface="Arial"/>
              </a:rPr>
              <a:t>לאטי</a:t>
            </a:r>
            <a:r>
              <a:rPr lang="he-IL" sz="2200" b="1" dirty="0">
                <a:solidFill>
                  <a:srgbClr val="231F20"/>
                </a:solidFill>
                <a:cs typeface="FrankReal" pitchFamily="2" charset="-79"/>
                <a:sym typeface="Arial"/>
              </a:rPr>
              <a:t>".</a:t>
            </a:r>
            <a:endParaRPr lang="he-IL" sz="2200" b="1" dirty="0">
              <a:cs typeface="FrankReal" pitchFamily="2" charset="-79"/>
            </a:endParaRPr>
          </a:p>
        </p:txBody>
      </p:sp>
      <p:sp>
        <p:nvSpPr>
          <p:cNvPr id="134" name="Google Shape;134;p5"/>
          <p:cNvSpPr txBox="1"/>
          <p:nvPr/>
        </p:nvSpPr>
        <p:spPr>
          <a:xfrm>
            <a:off x="4635734" y="964090"/>
            <a:ext cx="5369754" cy="405111"/>
          </a:xfrm>
          <a:prstGeom prst="rect">
            <a:avLst/>
          </a:prstGeom>
          <a:noFill/>
          <a:ln>
            <a:noFill/>
          </a:ln>
        </p:spPr>
        <p:txBody>
          <a:bodyPr spcFirstLastPara="1" wrap="square" lIns="0" tIns="17125" rIns="0" bIns="0" anchor="ctr" anchorCtr="0">
            <a:spAutoFit/>
          </a:bodyPr>
          <a:lstStyle/>
          <a:p>
            <a:pPr marL="0" marR="1371600" lvl="0" indent="0" algn="r" rtl="1">
              <a:lnSpc>
                <a:spcPct val="90000"/>
              </a:lnSpc>
              <a:spcBef>
                <a:spcPts val="0"/>
              </a:spcBef>
              <a:spcAft>
                <a:spcPts val="0"/>
              </a:spcAft>
              <a:buClr>
                <a:srgbClr val="1B969B"/>
              </a:buClr>
              <a:buSzPts val="2800"/>
              <a:buFont typeface="Assistant ExtraBold"/>
              <a:buNone/>
            </a:pPr>
            <a:r>
              <a:rPr lang="he-IL"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rPr>
              <a:t>&gt;&gt;</a:t>
            </a:r>
            <a:r>
              <a:rPr lang="iw-IL"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rPr>
              <a:t>הרבי</a:t>
            </a:r>
            <a:endParaRPr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endParaRPr>
          </a:p>
        </p:txBody>
      </p:sp>
      <p:cxnSp>
        <p:nvCxnSpPr>
          <p:cNvPr id="2" name="מחבר ישר 1">
            <a:extLst>
              <a:ext uri="{FF2B5EF4-FFF2-40B4-BE49-F238E27FC236}">
                <a16:creationId xmlns:a16="http://schemas.microsoft.com/office/drawing/2014/main" id="{4371928B-CE3F-0DD8-7508-668C39023FE1}"/>
              </a:ext>
            </a:extLst>
          </p:cNvPr>
          <p:cNvCxnSpPr>
            <a:cxnSpLocks/>
          </p:cNvCxnSpPr>
          <p:nvPr/>
        </p:nvCxnSpPr>
        <p:spPr>
          <a:xfrm>
            <a:off x="9322594" y="1350718"/>
            <a:ext cx="682894"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
        <p:nvSpPr>
          <p:cNvPr id="3" name="Google Shape;110;p3">
            <a:extLst>
              <a:ext uri="{FF2B5EF4-FFF2-40B4-BE49-F238E27FC236}">
                <a16:creationId xmlns:a16="http://schemas.microsoft.com/office/drawing/2014/main" id="{3D0C63F6-AF3E-D0A3-80B4-C9C9F0046AAE}"/>
              </a:ext>
            </a:extLst>
          </p:cNvPr>
          <p:cNvSpPr txBox="1"/>
          <p:nvPr/>
        </p:nvSpPr>
        <p:spPr>
          <a:xfrm>
            <a:off x="2002536" y="1689283"/>
            <a:ext cx="8007736" cy="46210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400" b="1" i="0" u="none" strike="noStrike" cap="none" dirty="0">
                <a:solidFill>
                  <a:srgbClr val="231F20"/>
                </a:solidFill>
                <a:latin typeface="FrankRe DL v2 AAA" pitchFamily="50" charset="-79"/>
                <a:ea typeface="FrankRe DL v2 AAA" pitchFamily="50" charset="-79"/>
                <a:cs typeface="FrankRe DL v2 AAA" pitchFamily="50" charset="-79"/>
                <a:sym typeface="Arial"/>
              </a:rPr>
              <a:t>יעקב נשאר בגלות בשביל בניו</a:t>
            </a:r>
            <a:endParaRPr lang="iw-IL" sz="1200" b="1" dirty="0">
              <a:latin typeface="FrankRe DL v2 AAA" pitchFamily="50" charset="-79"/>
              <a:ea typeface="FrankRe DL v2 AAA" pitchFamily="50" charset="-79"/>
              <a:cs typeface="FrankRe DL v2 AAA" pitchFamily="50" charset="-79"/>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1650404"/>
            <a:ext cx="8007736" cy="1011810"/>
          </a:xfrm>
          <a:prstGeom prst="rect">
            <a:avLst/>
          </a:prstGeom>
          <a:noFill/>
          <a:ln>
            <a:noFill/>
          </a:ln>
        </p:spPr>
        <p:txBody>
          <a:bodyPr spcFirstLastPara="1" wrap="square" lIns="0" tIns="11425" rIns="0" bIns="0" anchor="t" anchorCtr="0">
            <a:spAutoFit/>
          </a:bodyPr>
          <a:lstStyle/>
          <a:p>
            <a:pPr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וַיֹּאמֶר נִסְעָה וְנֵלֵכָה וְאֵלְכָה לְנֶגְדֶּךָ. וַיֹּאמֶר אֵלָיו אֲדֹנִי יֹדֵעַ כִּי הַיְלָדִים רַכִּים וְהַצֹּאן וְהַבָּקָר עָלוֹת עָלָי וּדְפָקוּם יוֹם אֶחָד וָמֵתוּ </a:t>
            </a:r>
            <a:r>
              <a:rPr lang="he-IL" sz="2000" dirty="0" err="1">
                <a:solidFill>
                  <a:srgbClr val="000000"/>
                </a:solidFill>
                <a:effectLst/>
                <a:latin typeface="FrankRe DL v2 AAA" pitchFamily="50" charset="-79"/>
                <a:ea typeface="FrankRe DL v2 AAA" pitchFamily="50" charset="-79"/>
                <a:cs typeface="FrankRe DL v2 AAA" pitchFamily="50" charset="-79"/>
              </a:rPr>
              <a:t>כׇּל</a:t>
            </a:r>
            <a:r>
              <a:rPr lang="he-IL" sz="2000" dirty="0">
                <a:solidFill>
                  <a:srgbClr val="000000"/>
                </a:solidFill>
                <a:effectLst/>
                <a:latin typeface="FrankRe DL v2 AAA" pitchFamily="50" charset="-79"/>
                <a:ea typeface="FrankRe DL v2 AAA" pitchFamily="50" charset="-79"/>
                <a:cs typeface="FrankRe DL v2 AAA" pitchFamily="50" charset="-79"/>
              </a:rPr>
              <a:t> הַצֹּאן. </a:t>
            </a:r>
            <a:r>
              <a:rPr lang="he-IL" sz="2000" dirty="0" err="1">
                <a:solidFill>
                  <a:srgbClr val="000000"/>
                </a:solidFill>
                <a:effectLst/>
                <a:latin typeface="FrankRe DL v2 AAA" pitchFamily="50" charset="-79"/>
                <a:ea typeface="FrankRe DL v2 AAA" pitchFamily="50" charset="-79"/>
                <a:cs typeface="FrankRe DL v2 AAA" pitchFamily="50" charset="-79"/>
              </a:rPr>
              <a:t>יַעֲבׇר</a:t>
            </a:r>
            <a:r>
              <a:rPr lang="he-IL" sz="2000" dirty="0">
                <a:solidFill>
                  <a:srgbClr val="000000"/>
                </a:solidFill>
                <a:effectLst/>
                <a:latin typeface="FrankRe DL v2 AAA" pitchFamily="50" charset="-79"/>
                <a:ea typeface="FrankRe DL v2 AAA" pitchFamily="50" charset="-79"/>
                <a:cs typeface="FrankRe DL v2 AAA" pitchFamily="50" charset="-79"/>
              </a:rPr>
              <a:t> נָא אֲדֹנִי לִפְנֵי עַבְדּוֹ וַאֲנִי </a:t>
            </a:r>
            <a:r>
              <a:rPr lang="he-IL" sz="2000" dirty="0" err="1">
                <a:solidFill>
                  <a:srgbClr val="000000"/>
                </a:solidFill>
                <a:effectLst/>
                <a:latin typeface="FrankRe DL v2 AAA" pitchFamily="50" charset="-79"/>
                <a:ea typeface="FrankRe DL v2 AAA" pitchFamily="50" charset="-79"/>
                <a:cs typeface="FrankRe DL v2 AAA" pitchFamily="50" charset="-79"/>
              </a:rPr>
              <a:t>אֶתְנָהֲלָה</a:t>
            </a:r>
            <a:r>
              <a:rPr lang="he-IL" sz="2000" dirty="0">
                <a:solidFill>
                  <a:srgbClr val="000000"/>
                </a:solidFill>
                <a:effectLst/>
                <a:latin typeface="FrankRe DL v2 AAA" pitchFamily="50" charset="-79"/>
                <a:ea typeface="FrankRe DL v2 AAA" pitchFamily="50" charset="-79"/>
                <a:cs typeface="FrankRe DL v2 AAA" pitchFamily="50" charset="-79"/>
              </a:rPr>
              <a:t> </a:t>
            </a:r>
            <a:r>
              <a:rPr lang="he-IL" sz="2000" dirty="0" err="1">
                <a:solidFill>
                  <a:srgbClr val="000000"/>
                </a:solidFill>
                <a:effectLst/>
                <a:latin typeface="FrankRe DL v2 AAA" pitchFamily="50" charset="-79"/>
                <a:ea typeface="FrankRe DL v2 AAA" pitchFamily="50" charset="-79"/>
                <a:cs typeface="FrankRe DL v2 AAA" pitchFamily="50" charset="-79"/>
              </a:rPr>
              <a:t>לְאִטִּי</a:t>
            </a:r>
            <a:r>
              <a:rPr lang="he-IL" sz="2000" dirty="0">
                <a:solidFill>
                  <a:srgbClr val="000000"/>
                </a:solidFill>
                <a:effectLst/>
                <a:latin typeface="FrankRe DL v2 AAA" pitchFamily="50" charset="-79"/>
                <a:ea typeface="FrankRe DL v2 AAA" pitchFamily="50" charset="-79"/>
                <a:cs typeface="FrankRe DL v2 AAA" pitchFamily="50" charset="-79"/>
              </a:rPr>
              <a:t> לְרֶגֶל הַמְּלָאכָה אֲשֶׁר לְפָנַי וּלְרֶגֶל הַיְלָדִים עַד אֲשֶׁר אָבֹא אֶל אֲדֹנִי שֵׂעִירָה.</a:t>
            </a:r>
            <a:endParaRPr lang="en-US" sz="2000" dirty="0">
              <a:effectLst/>
              <a:latin typeface="FrankRe DL v2 AAA" pitchFamily="50" charset="-79"/>
              <a:ea typeface="FrankRe DL v2 AAA" pitchFamily="50" charset="-79"/>
              <a:cs typeface="FrankRe DL v2 AAA" pitchFamily="50" charset="-79"/>
            </a:endParaRPr>
          </a:p>
        </p:txBody>
      </p:sp>
      <p:sp>
        <p:nvSpPr>
          <p:cNvPr id="113" name="Google Shape;113;p3"/>
          <p:cNvSpPr txBox="1"/>
          <p:nvPr/>
        </p:nvSpPr>
        <p:spPr>
          <a:xfrm>
            <a:off x="5678423" y="1013425"/>
            <a:ext cx="4267841" cy="405111"/>
          </a:xfrm>
          <a:prstGeom prst="rect">
            <a:avLst/>
          </a:prstGeom>
          <a:noFill/>
          <a:ln>
            <a:noFill/>
          </a:ln>
        </p:spPr>
        <p:txBody>
          <a:bodyPr spcFirstLastPara="1" wrap="square" lIns="0" tIns="17125" rIns="0" bIns="0" anchor="ctr" anchorCtr="0">
            <a:spAutoFit/>
          </a:bodyPr>
          <a:lstStyle/>
          <a:p>
            <a:pPr marR="1371600" algn="r" rtl="1">
              <a:lnSpc>
                <a:spcPct val="90000"/>
              </a:lnSpc>
              <a:buClr>
                <a:srgbClr val="1B969B"/>
              </a:buClr>
              <a:buSzPts val="2800"/>
            </a:pPr>
            <a:r>
              <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מקור </a:t>
            </a:r>
            <a:r>
              <a:rPr lang="he-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5</a:t>
            </a:r>
            <a:endPar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endParaRPr>
          </a:p>
        </p:txBody>
      </p:sp>
      <p:sp>
        <p:nvSpPr>
          <p:cNvPr id="114" name="Google Shape;114;p3"/>
          <p:cNvSpPr txBox="1"/>
          <p:nvPr/>
        </p:nvSpPr>
        <p:spPr>
          <a:xfrm>
            <a:off x="865543" y="1025330"/>
            <a:ext cx="8281125" cy="430206"/>
          </a:xfrm>
          <a:prstGeom prst="rect">
            <a:avLst/>
          </a:prstGeom>
          <a:noFill/>
          <a:ln>
            <a:noFill/>
          </a:ln>
        </p:spPr>
        <p:txBody>
          <a:bodyPr spcFirstLastPara="1" wrap="square" lIns="91425" tIns="45700" rIns="91425" bIns="45700" anchor="t" anchorCtr="0">
            <a:spAutoFit/>
          </a:bodyPr>
          <a:lstStyle/>
          <a:p>
            <a:pPr marL="12700" marR="5080" lvl="0" indent="0" algn="just" rtl="1">
              <a:lnSpc>
                <a:spcPct val="121500"/>
              </a:lnSpc>
              <a:spcBef>
                <a:spcPts val="0"/>
              </a:spcBef>
              <a:spcAft>
                <a:spcPts val="0"/>
              </a:spcAft>
              <a:buNone/>
            </a:pP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ספר בראשית, פרק ל"ג, י"ב-י"ד</a:t>
            </a:r>
            <a:endParaRPr lang="iw-IL" dirty="0">
              <a:solidFill>
                <a:srgbClr val="145E67"/>
              </a:solidFill>
              <a:latin typeface="Almoni Tzar ML v5 AAA DemiBold" panose="00000706000000000000" pitchFamily="50" charset="-79"/>
              <a:cs typeface="Almoni Tzar ML v5 AAA DemiBold" panose="00000706000000000000" pitchFamily="50" charset="-79"/>
            </a:endParaRPr>
          </a:p>
        </p:txBody>
      </p:sp>
      <p:cxnSp>
        <p:nvCxnSpPr>
          <p:cNvPr id="3" name="מחבר ישר 2">
            <a:extLst>
              <a:ext uri="{FF2B5EF4-FFF2-40B4-BE49-F238E27FC236}">
                <a16:creationId xmlns:a16="http://schemas.microsoft.com/office/drawing/2014/main" id="{D10514BB-F7A1-3075-C80C-26090C48CB02}"/>
              </a:ext>
            </a:extLst>
          </p:cNvPr>
          <p:cNvCxnSpPr/>
          <p:nvPr/>
        </p:nvCxnSpPr>
        <p:spPr>
          <a:xfrm>
            <a:off x="9146668" y="1418536"/>
            <a:ext cx="790072"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5591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1" name="Google Shape;131;p5"/>
          <p:cNvSpPr txBox="1"/>
          <p:nvPr/>
        </p:nvSpPr>
        <p:spPr>
          <a:xfrm>
            <a:off x="669471" y="2216183"/>
            <a:ext cx="9352200" cy="2973886"/>
          </a:xfrm>
          <a:prstGeom prst="rect">
            <a:avLst/>
          </a:prstGeom>
          <a:noFill/>
          <a:ln>
            <a:noFill/>
          </a:ln>
        </p:spPr>
        <p:txBody>
          <a:bodyPr spcFirstLastPara="1" wrap="square" lIns="0" tIns="11425" rIns="0" bIns="0" anchor="t" anchorCtr="0">
            <a:spAutoFit/>
          </a:bodyPr>
          <a:lstStyle/>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כלומר: מצד שלימות עבודתו של יעקב כשלעצמו – היה יכול כבר אז להיות המעמד ומצב של ביאת המשיח, אלא, </a:t>
            </a:r>
            <a:r>
              <a:rPr lang="he-IL" sz="2200" b="1" dirty="0" err="1">
                <a:solidFill>
                  <a:srgbClr val="231F20"/>
                </a:solidFill>
                <a:cs typeface="FrankReal" pitchFamily="2" charset="-79"/>
                <a:sym typeface="Arial"/>
              </a:rPr>
              <a:t>שה"ילדים</a:t>
            </a:r>
            <a:r>
              <a:rPr lang="he-IL" sz="2200" b="1" dirty="0">
                <a:solidFill>
                  <a:srgbClr val="231F20"/>
                </a:solidFill>
                <a:cs typeface="FrankReal" pitchFamily="2" charset="-79"/>
                <a:sym typeface="Arial"/>
              </a:rPr>
              <a:t>" – טוען יעקב – אינם מוכנים עדיין לקבל את אורו של משיח, שכן, להיותם "רכים", ולהיותם בבחינת "צאן ובקר", היינו, שאין להם דעת (הכרה והרגשה) </a:t>
            </a:r>
            <a:r>
              <a:rPr lang="he-IL" sz="2200" b="1" dirty="0" err="1">
                <a:solidFill>
                  <a:srgbClr val="231F20"/>
                </a:solidFill>
                <a:cs typeface="FrankReal" pitchFamily="2" charset="-79"/>
                <a:sym typeface="Arial"/>
              </a:rPr>
              <a:t>באלקות</a:t>
            </a:r>
            <a:r>
              <a:rPr lang="he-IL" sz="2200" b="1" dirty="0">
                <a:solidFill>
                  <a:srgbClr val="231F20"/>
                </a:solidFill>
                <a:cs typeface="FrankReal" pitchFamily="2" charset="-79"/>
                <a:sym typeface="Arial"/>
              </a:rPr>
              <a:t>, הרי, אם ימהרו אותם, אזי "ומתו כל הצאן" – שתהיה אצלם כלות הנפש </a:t>
            </a:r>
            <a:r>
              <a:rPr lang="he-IL" sz="2200" b="1" dirty="0" err="1">
                <a:solidFill>
                  <a:srgbClr val="231F20"/>
                </a:solidFill>
                <a:cs typeface="FrankReal" pitchFamily="2" charset="-79"/>
                <a:sym typeface="Arial"/>
              </a:rPr>
              <a:t>לאלקות</a:t>
            </a:r>
            <a:r>
              <a:rPr lang="he-IL" sz="2200" b="1" dirty="0">
                <a:solidFill>
                  <a:srgbClr val="231F20"/>
                </a:solidFill>
                <a:cs typeface="FrankReal" pitchFamily="2" charset="-79"/>
                <a:sym typeface="Arial"/>
              </a:rPr>
              <a:t>, או שתהיה אצלם מיתה כפשוטה מצד שבירת הכלים (כיון שאינם מוכנים עדיין לקבל את אור המשיח).</a:t>
            </a:r>
          </a:p>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ובגלל זה נשאר הצדיק בגלות למשך כמה שנים – כדי שיוכל לקחת עמו את צאן מרעיתו ולהביאם לימות המשיח.</a:t>
            </a:r>
          </a:p>
        </p:txBody>
      </p:sp>
      <p:sp>
        <p:nvSpPr>
          <p:cNvPr id="134" name="Google Shape;134;p5"/>
          <p:cNvSpPr txBox="1"/>
          <p:nvPr/>
        </p:nvSpPr>
        <p:spPr>
          <a:xfrm>
            <a:off x="4635734" y="964090"/>
            <a:ext cx="5369754" cy="405111"/>
          </a:xfrm>
          <a:prstGeom prst="rect">
            <a:avLst/>
          </a:prstGeom>
          <a:noFill/>
          <a:ln>
            <a:noFill/>
          </a:ln>
        </p:spPr>
        <p:txBody>
          <a:bodyPr spcFirstLastPara="1" wrap="square" lIns="0" tIns="17125" rIns="0" bIns="0" anchor="ctr" anchorCtr="0">
            <a:spAutoFit/>
          </a:bodyPr>
          <a:lstStyle/>
          <a:p>
            <a:pPr marL="0" marR="1371600" lvl="0" indent="0" algn="r" rtl="1">
              <a:lnSpc>
                <a:spcPct val="90000"/>
              </a:lnSpc>
              <a:spcBef>
                <a:spcPts val="0"/>
              </a:spcBef>
              <a:spcAft>
                <a:spcPts val="0"/>
              </a:spcAft>
              <a:buClr>
                <a:srgbClr val="1B969B"/>
              </a:buClr>
              <a:buSzPts val="2800"/>
              <a:buFont typeface="Assistant ExtraBold"/>
              <a:buNone/>
            </a:pPr>
            <a:r>
              <a:rPr lang="he-IL"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rPr>
              <a:t>&gt;&gt;</a:t>
            </a:r>
            <a:r>
              <a:rPr lang="iw-IL"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rPr>
              <a:t>הרבי</a:t>
            </a:r>
            <a:endParaRPr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endParaRPr>
          </a:p>
        </p:txBody>
      </p:sp>
      <p:cxnSp>
        <p:nvCxnSpPr>
          <p:cNvPr id="2" name="מחבר ישר 1">
            <a:extLst>
              <a:ext uri="{FF2B5EF4-FFF2-40B4-BE49-F238E27FC236}">
                <a16:creationId xmlns:a16="http://schemas.microsoft.com/office/drawing/2014/main" id="{4371928B-CE3F-0DD8-7508-668C39023FE1}"/>
              </a:ext>
            </a:extLst>
          </p:cNvPr>
          <p:cNvCxnSpPr>
            <a:cxnSpLocks/>
          </p:cNvCxnSpPr>
          <p:nvPr/>
        </p:nvCxnSpPr>
        <p:spPr>
          <a:xfrm>
            <a:off x="9322594" y="1350718"/>
            <a:ext cx="682894"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
        <p:nvSpPr>
          <p:cNvPr id="3" name="Google Shape;110;p3">
            <a:extLst>
              <a:ext uri="{FF2B5EF4-FFF2-40B4-BE49-F238E27FC236}">
                <a16:creationId xmlns:a16="http://schemas.microsoft.com/office/drawing/2014/main" id="{3D0C63F6-AF3E-D0A3-80B4-C9C9F0046AAE}"/>
              </a:ext>
            </a:extLst>
          </p:cNvPr>
          <p:cNvSpPr txBox="1"/>
          <p:nvPr/>
        </p:nvSpPr>
        <p:spPr>
          <a:xfrm>
            <a:off x="2002536" y="1689283"/>
            <a:ext cx="8007736" cy="46210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400" b="1" i="0" u="none" strike="noStrike" cap="none" dirty="0">
                <a:solidFill>
                  <a:srgbClr val="231F20"/>
                </a:solidFill>
                <a:latin typeface="FrankRe DL v2 AAA" pitchFamily="50" charset="-79"/>
                <a:ea typeface="FrankRe DL v2 AAA" pitchFamily="50" charset="-79"/>
                <a:cs typeface="FrankRe DL v2 AAA" pitchFamily="50" charset="-79"/>
                <a:sym typeface="Arial"/>
              </a:rPr>
              <a:t>יעקב נשאר בגלות בשביל בניו</a:t>
            </a:r>
            <a:endParaRPr lang="iw-IL" sz="1200" b="1" dirty="0">
              <a:latin typeface="FrankRe DL v2 AAA" pitchFamily="50" charset="-79"/>
              <a:ea typeface="FrankRe DL v2 AAA" pitchFamily="50" charset="-79"/>
              <a:cs typeface="FrankRe DL v2 AAA" pitchFamily="50" charset="-79"/>
            </a:endParaRPr>
          </a:p>
        </p:txBody>
      </p:sp>
    </p:spTree>
    <p:extLst>
      <p:ext uri="{BB962C8B-B14F-4D97-AF65-F5344CB8AC3E}">
        <p14:creationId xmlns:p14="http://schemas.microsoft.com/office/powerpoint/2010/main" val="2125836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1" name="Google Shape;131;p5"/>
          <p:cNvSpPr txBox="1"/>
          <p:nvPr/>
        </p:nvSpPr>
        <p:spPr>
          <a:xfrm>
            <a:off x="669471" y="2216183"/>
            <a:ext cx="9352200" cy="3820272"/>
          </a:xfrm>
          <a:prstGeom prst="rect">
            <a:avLst/>
          </a:prstGeom>
          <a:noFill/>
          <a:ln>
            <a:noFill/>
          </a:ln>
        </p:spPr>
        <p:txBody>
          <a:bodyPr spcFirstLastPara="1" wrap="square" lIns="0" tIns="11425" rIns="0" bIns="0" anchor="t" anchorCtr="0">
            <a:spAutoFit/>
          </a:bodyPr>
          <a:lstStyle/>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ועל דרך זה מצינו בנשיא ומנהיג ישראל הראשון, משה רבינו ("ומשה היה רועה", רועה צאן ישראל) – שנשאר במדבר עד היום הזה (אף שכבר עברו יותר משלושת אלפי שנה).</a:t>
            </a:r>
          </a:p>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במדרש </a:t>
            </a:r>
            <a:r>
              <a:rPr lang="he-IL" sz="2200" b="1" dirty="0" err="1">
                <a:solidFill>
                  <a:srgbClr val="231F20"/>
                </a:solidFill>
                <a:cs typeface="FrankReal" pitchFamily="2" charset="-79"/>
                <a:sym typeface="Arial"/>
              </a:rPr>
              <a:t>תנחומא</a:t>
            </a:r>
            <a:r>
              <a:rPr lang="he-IL" sz="2200" b="1" dirty="0">
                <a:solidFill>
                  <a:srgbClr val="231F20"/>
                </a:solidFill>
                <a:cs typeface="FrankReal" pitchFamily="2" charset="-79"/>
                <a:sym typeface="Arial"/>
              </a:rPr>
              <a:t> מוסבר הטעם, שהקב"ה אמר לו, שהוא יכול לפעול שמשה יכנס לארץ, אבל מה יהיה עם דור המדבר?!... ישאלו אצלו: אתה בעצמך נכנסת לארץ ישראל, ומה עשית עם "שש מאות אלף רגלי העם אשר אנכי בקרבו" שנשארו במדבר?!</a:t>
            </a:r>
          </a:p>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זו הסיבה שבגללה נשאר משה רבינו במדבר!</a:t>
            </a:r>
          </a:p>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ולכן נאמר עליו "צדקת ה' עשה ומשפטיו עם ישראל" – שנשאר עם בני ישראל ב"מדבר הגדול והנורא נחש שרף ועקרב </a:t>
            </a:r>
            <a:r>
              <a:rPr lang="he-IL" sz="2200" b="1" dirty="0" err="1">
                <a:solidFill>
                  <a:srgbClr val="231F20"/>
                </a:solidFill>
                <a:cs typeface="FrankReal" pitchFamily="2" charset="-79"/>
                <a:sym typeface="Arial"/>
              </a:rPr>
              <a:t>וצמאון</a:t>
            </a:r>
            <a:r>
              <a:rPr lang="he-IL" sz="2200" b="1" dirty="0">
                <a:solidFill>
                  <a:srgbClr val="231F20"/>
                </a:solidFill>
                <a:cs typeface="FrankReal" pitchFamily="2" charset="-79"/>
                <a:sym typeface="Arial"/>
              </a:rPr>
              <a:t> אשר אין בו מים", כדי שיוכל סוף סוף לקחת עמו את צאן מרעיתו ולהיכנס עמהם לארץ ישראל בגאולה העתידה.</a:t>
            </a:r>
          </a:p>
        </p:txBody>
      </p:sp>
      <p:sp>
        <p:nvSpPr>
          <p:cNvPr id="134" name="Google Shape;134;p5"/>
          <p:cNvSpPr txBox="1"/>
          <p:nvPr/>
        </p:nvSpPr>
        <p:spPr>
          <a:xfrm>
            <a:off x="4635734" y="964090"/>
            <a:ext cx="5369754" cy="405111"/>
          </a:xfrm>
          <a:prstGeom prst="rect">
            <a:avLst/>
          </a:prstGeom>
          <a:noFill/>
          <a:ln>
            <a:noFill/>
          </a:ln>
        </p:spPr>
        <p:txBody>
          <a:bodyPr spcFirstLastPara="1" wrap="square" lIns="0" tIns="17125" rIns="0" bIns="0" anchor="ctr" anchorCtr="0">
            <a:spAutoFit/>
          </a:bodyPr>
          <a:lstStyle/>
          <a:p>
            <a:pPr marL="0" marR="1371600" lvl="0" indent="0" algn="r" rtl="1">
              <a:lnSpc>
                <a:spcPct val="90000"/>
              </a:lnSpc>
              <a:spcBef>
                <a:spcPts val="0"/>
              </a:spcBef>
              <a:spcAft>
                <a:spcPts val="0"/>
              </a:spcAft>
              <a:buClr>
                <a:srgbClr val="1B969B"/>
              </a:buClr>
              <a:buSzPts val="2800"/>
              <a:buFont typeface="Assistant ExtraBold"/>
              <a:buNone/>
            </a:pPr>
            <a:r>
              <a:rPr lang="he-IL"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rPr>
              <a:t>&gt;&gt;</a:t>
            </a:r>
            <a:r>
              <a:rPr lang="iw-IL"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rPr>
              <a:t>הרבי</a:t>
            </a:r>
            <a:endParaRPr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endParaRPr>
          </a:p>
        </p:txBody>
      </p:sp>
      <p:cxnSp>
        <p:nvCxnSpPr>
          <p:cNvPr id="2" name="מחבר ישר 1">
            <a:extLst>
              <a:ext uri="{FF2B5EF4-FFF2-40B4-BE49-F238E27FC236}">
                <a16:creationId xmlns:a16="http://schemas.microsoft.com/office/drawing/2014/main" id="{4371928B-CE3F-0DD8-7508-668C39023FE1}"/>
              </a:ext>
            </a:extLst>
          </p:cNvPr>
          <p:cNvCxnSpPr>
            <a:cxnSpLocks/>
          </p:cNvCxnSpPr>
          <p:nvPr/>
        </p:nvCxnSpPr>
        <p:spPr>
          <a:xfrm>
            <a:off x="9322594" y="1350718"/>
            <a:ext cx="682894"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
        <p:nvSpPr>
          <p:cNvPr id="3" name="Google Shape;110;p3">
            <a:extLst>
              <a:ext uri="{FF2B5EF4-FFF2-40B4-BE49-F238E27FC236}">
                <a16:creationId xmlns:a16="http://schemas.microsoft.com/office/drawing/2014/main" id="{3D0C63F6-AF3E-D0A3-80B4-C9C9F0046AAE}"/>
              </a:ext>
            </a:extLst>
          </p:cNvPr>
          <p:cNvSpPr txBox="1"/>
          <p:nvPr/>
        </p:nvSpPr>
        <p:spPr>
          <a:xfrm>
            <a:off x="2002536" y="1689283"/>
            <a:ext cx="8007736" cy="46210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400" b="1" i="0" u="none" strike="noStrike" cap="none" dirty="0">
                <a:solidFill>
                  <a:srgbClr val="231F20"/>
                </a:solidFill>
                <a:latin typeface="FrankRe DL v2 AAA" pitchFamily="50" charset="-79"/>
                <a:ea typeface="FrankRe DL v2 AAA" pitchFamily="50" charset="-79"/>
                <a:cs typeface="FrankRe DL v2 AAA" pitchFamily="50" charset="-79"/>
                <a:sym typeface="Arial"/>
              </a:rPr>
              <a:t>משה נקבר במדבר כדי להישאר עם בני דורו</a:t>
            </a:r>
            <a:endParaRPr lang="iw-IL" sz="1200" b="1" dirty="0">
              <a:latin typeface="FrankRe DL v2 AAA" pitchFamily="50" charset="-79"/>
              <a:ea typeface="FrankRe DL v2 AAA" pitchFamily="50" charset="-79"/>
              <a:cs typeface="FrankRe DL v2 AAA" pitchFamily="50" charset="-79"/>
            </a:endParaRPr>
          </a:p>
        </p:txBody>
      </p:sp>
    </p:spTree>
    <p:extLst>
      <p:ext uri="{BB962C8B-B14F-4D97-AF65-F5344CB8AC3E}">
        <p14:creationId xmlns:p14="http://schemas.microsoft.com/office/powerpoint/2010/main" val="1677280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1650404"/>
            <a:ext cx="8007736" cy="2704581"/>
          </a:xfrm>
          <a:prstGeom prst="rect">
            <a:avLst/>
          </a:prstGeom>
          <a:noFill/>
          <a:ln>
            <a:noFill/>
          </a:ln>
        </p:spPr>
        <p:txBody>
          <a:bodyPr spcFirstLastPara="1" wrap="square" lIns="0" tIns="11425" rIns="0" bIns="0" anchor="t" anchorCtr="0">
            <a:spAutoFit/>
          </a:bodyPr>
          <a:lstStyle/>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אָמַר הַקָּדוֹשׁ בָּרוּךְ הוּא לְמֹשֶׁה: מֹשֶׁה, בְּאֵיזֶה פָּנִים אַתָּה מְבַקֵּשׁ לָבוֹא לָאָרֶץ?</a:t>
            </a:r>
            <a:endParaRPr lang="en-US" sz="2000" dirty="0">
              <a:effectLst/>
              <a:latin typeface="FrankRe DL v2 AAA" pitchFamily="50" charset="-79"/>
              <a:ea typeface="FrankRe DL v2 AAA" pitchFamily="50" charset="-79"/>
              <a:cs typeface="FrankRe DL v2 AAA" pitchFamily="50" charset="-79"/>
            </a:endParaRP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מָשָׁל לְמָה הַדָּבָר דּוֹמֶה, לְרוֹעֶה אֶחָד שֶׁיָּצָא לִרְעוֹת צֹאנוֹ שֶׁל מֶלֶךְ, וְנִשְׁבֵּית הַצֹּאן. בִּקֵּשׁ הָרוֹעֶה </a:t>
            </a:r>
            <a:r>
              <a:rPr lang="he-IL" sz="2000" dirty="0" err="1">
                <a:solidFill>
                  <a:srgbClr val="000000"/>
                </a:solidFill>
                <a:effectLst/>
                <a:latin typeface="FrankRe DL v2 AAA" pitchFamily="50" charset="-79"/>
                <a:ea typeface="FrankRe DL v2 AAA" pitchFamily="50" charset="-79"/>
                <a:cs typeface="FrankRe DL v2 AAA" pitchFamily="50" charset="-79"/>
              </a:rPr>
              <a:t>לִיכָּנֵס</a:t>
            </a:r>
            <a:r>
              <a:rPr lang="he-IL" sz="2000" dirty="0">
                <a:solidFill>
                  <a:srgbClr val="000000"/>
                </a:solidFill>
                <a:effectLst/>
                <a:latin typeface="FrankRe DL v2 AAA" pitchFamily="50" charset="-79"/>
                <a:ea typeface="FrankRe DL v2 AAA" pitchFamily="50" charset="-79"/>
                <a:cs typeface="FrankRe DL v2 AAA" pitchFamily="50" charset="-79"/>
              </a:rPr>
              <a:t> לְפַלְטְרִין שֶׁל מֶלֶךְ. אָמַר לוֹ הַמֶּלֶךְ: יֹאמְרוּ שֶׁאַתָּה הִשְׁבִּיתָ הַצֹּאן. </a:t>
            </a:r>
            <a:endParaRPr lang="en-US" sz="2000" dirty="0">
              <a:effectLst/>
              <a:latin typeface="FrankRe DL v2 AAA" pitchFamily="50" charset="-79"/>
              <a:ea typeface="FrankRe DL v2 AAA" pitchFamily="50" charset="-79"/>
              <a:cs typeface="FrankRe DL v2 AAA" pitchFamily="50" charset="-79"/>
            </a:endParaRP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אַף כָּךְ אָמַר לוֹ הַקָּדוֹשׁ בָּרוּךְ הוּא לְמֹשֶׁה, שִׁבְחֲךָ הוּא שֶׁהוֹצֵאתָ שִׁשִּׁים </a:t>
            </a:r>
            <a:r>
              <a:rPr lang="he-IL" sz="2000" dirty="0" err="1">
                <a:solidFill>
                  <a:srgbClr val="000000"/>
                </a:solidFill>
                <a:effectLst/>
                <a:latin typeface="FrankRe DL v2 AAA" pitchFamily="50" charset="-79"/>
                <a:ea typeface="FrankRe DL v2 AAA" pitchFamily="50" charset="-79"/>
                <a:cs typeface="FrankRe DL v2 AAA" pitchFamily="50" charset="-79"/>
              </a:rPr>
              <a:t>רִבּוֹא</a:t>
            </a:r>
            <a:r>
              <a:rPr lang="he-IL" sz="2000" dirty="0">
                <a:solidFill>
                  <a:srgbClr val="000000"/>
                </a:solidFill>
                <a:effectLst/>
                <a:latin typeface="FrankRe DL v2 AAA" pitchFamily="50" charset="-79"/>
                <a:ea typeface="FrankRe DL v2 AAA" pitchFamily="50" charset="-79"/>
                <a:cs typeface="FrankRe DL v2 AAA" pitchFamily="50" charset="-79"/>
              </a:rPr>
              <a:t> וּקְבַרְתָּם בַּמִּדְבָּר, וְאַתָּה מַכְנִיס דּוֹר אַחֵר? </a:t>
            </a:r>
            <a:r>
              <a:rPr lang="he-IL" sz="2000" dirty="0" err="1">
                <a:solidFill>
                  <a:srgbClr val="000000"/>
                </a:solidFill>
                <a:effectLst/>
                <a:latin typeface="FrankRe DL v2 AAA" pitchFamily="50" charset="-79"/>
                <a:ea typeface="FrankRe DL v2 AAA" pitchFamily="50" charset="-79"/>
                <a:cs typeface="FrankRe DL v2 AAA" pitchFamily="50" charset="-79"/>
              </a:rPr>
              <a:t>עַכְשָׁו</a:t>
            </a:r>
            <a:r>
              <a:rPr lang="he-IL" sz="2000" dirty="0">
                <a:solidFill>
                  <a:srgbClr val="000000"/>
                </a:solidFill>
                <a:effectLst/>
                <a:latin typeface="FrankRe DL v2 AAA" pitchFamily="50" charset="-79"/>
                <a:ea typeface="FrankRe DL v2 AAA" pitchFamily="50" charset="-79"/>
                <a:cs typeface="FrankRe DL v2 AAA" pitchFamily="50" charset="-79"/>
              </a:rPr>
              <a:t> יֹאמְרוּ, אֵין לְמֵתֵי הַמִּדְבָּר חֵלֶק לָעוֹלָם הַבָּא! אֶלָּא תִּהְיֶה בְּצִדָּן </a:t>
            </a:r>
            <a:r>
              <a:rPr lang="he-IL" sz="2000" dirty="0" err="1">
                <a:solidFill>
                  <a:srgbClr val="000000"/>
                </a:solidFill>
                <a:effectLst/>
                <a:latin typeface="FrankRe DL v2 AAA" pitchFamily="50" charset="-79"/>
                <a:ea typeface="FrankRe DL v2 AAA" pitchFamily="50" charset="-79"/>
                <a:cs typeface="FrankRe DL v2 AAA" pitchFamily="50" charset="-79"/>
              </a:rPr>
              <a:t>וְתָבֹא</a:t>
            </a:r>
            <a:r>
              <a:rPr lang="he-IL" sz="2000" dirty="0">
                <a:solidFill>
                  <a:srgbClr val="000000"/>
                </a:solidFill>
                <a:effectLst/>
                <a:latin typeface="FrankRe DL v2 AAA" pitchFamily="50" charset="-79"/>
                <a:ea typeface="FrankRe DL v2 AAA" pitchFamily="50" charset="-79"/>
                <a:cs typeface="FrankRe DL v2 AAA" pitchFamily="50" charset="-79"/>
              </a:rPr>
              <a:t> עִמָּהֶם, שֶׁנֶּאֱמַר: </a:t>
            </a:r>
            <a:r>
              <a:rPr lang="he-IL" sz="2000" dirty="0" err="1">
                <a:solidFill>
                  <a:srgbClr val="000000"/>
                </a:solidFill>
                <a:effectLst/>
                <a:latin typeface="FrankRe DL v2 AAA" pitchFamily="50" charset="-79"/>
                <a:ea typeface="FrankRe DL v2 AAA" pitchFamily="50" charset="-79"/>
                <a:cs typeface="FrankRe DL v2 AAA" pitchFamily="50" charset="-79"/>
              </a:rPr>
              <a:t>וַיֵּתֵא</a:t>
            </a:r>
            <a:r>
              <a:rPr lang="he-IL" sz="2000" dirty="0">
                <a:solidFill>
                  <a:srgbClr val="000000"/>
                </a:solidFill>
                <a:effectLst/>
                <a:latin typeface="FrankRe DL v2 AAA" pitchFamily="50" charset="-79"/>
                <a:ea typeface="FrankRe DL v2 AAA" pitchFamily="50" charset="-79"/>
                <a:cs typeface="FrankRe DL v2 AAA" pitchFamily="50" charset="-79"/>
              </a:rPr>
              <a:t> רָאשֵׁי עָם וְגוֹ'. לְכָךְ נֶאֱמַר: לֹא תָּבִיאוּ אֶת הַקָּהָל הַזֶּה, שֶׁיָּצָא עִמָּךְ.</a:t>
            </a:r>
            <a:endParaRPr lang="en-US" sz="2000" dirty="0">
              <a:effectLst/>
              <a:latin typeface="FrankRe DL v2 AAA" pitchFamily="50" charset="-79"/>
              <a:ea typeface="FrankRe DL v2 AAA" pitchFamily="50" charset="-79"/>
              <a:cs typeface="FrankRe DL v2 AAA" pitchFamily="50" charset="-79"/>
            </a:endParaRPr>
          </a:p>
        </p:txBody>
      </p:sp>
      <p:sp>
        <p:nvSpPr>
          <p:cNvPr id="113" name="Google Shape;113;p3"/>
          <p:cNvSpPr txBox="1"/>
          <p:nvPr/>
        </p:nvSpPr>
        <p:spPr>
          <a:xfrm>
            <a:off x="5678423" y="1013425"/>
            <a:ext cx="4267841" cy="405111"/>
          </a:xfrm>
          <a:prstGeom prst="rect">
            <a:avLst/>
          </a:prstGeom>
          <a:noFill/>
          <a:ln>
            <a:noFill/>
          </a:ln>
        </p:spPr>
        <p:txBody>
          <a:bodyPr spcFirstLastPara="1" wrap="square" lIns="0" tIns="17125" rIns="0" bIns="0" anchor="ctr" anchorCtr="0">
            <a:spAutoFit/>
          </a:bodyPr>
          <a:lstStyle/>
          <a:p>
            <a:pPr marR="1371600" algn="r" rtl="1">
              <a:lnSpc>
                <a:spcPct val="90000"/>
              </a:lnSpc>
              <a:buClr>
                <a:srgbClr val="1B969B"/>
              </a:buClr>
              <a:buSzPts val="2800"/>
            </a:pPr>
            <a:r>
              <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מקור </a:t>
            </a:r>
            <a:r>
              <a:rPr lang="he-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6</a:t>
            </a:r>
            <a:endPar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endParaRPr>
          </a:p>
        </p:txBody>
      </p:sp>
      <p:sp>
        <p:nvSpPr>
          <p:cNvPr id="114" name="Google Shape;114;p3"/>
          <p:cNvSpPr txBox="1"/>
          <p:nvPr/>
        </p:nvSpPr>
        <p:spPr>
          <a:xfrm>
            <a:off x="865543" y="1025330"/>
            <a:ext cx="8281125" cy="430206"/>
          </a:xfrm>
          <a:prstGeom prst="rect">
            <a:avLst/>
          </a:prstGeom>
          <a:noFill/>
          <a:ln>
            <a:noFill/>
          </a:ln>
        </p:spPr>
        <p:txBody>
          <a:bodyPr spcFirstLastPara="1" wrap="square" lIns="91425" tIns="45700" rIns="91425" bIns="45700" anchor="t" anchorCtr="0">
            <a:spAutoFit/>
          </a:bodyPr>
          <a:lstStyle/>
          <a:p>
            <a:pPr marL="12700" marR="5080" lvl="0" indent="0" algn="just" rtl="1">
              <a:lnSpc>
                <a:spcPct val="121500"/>
              </a:lnSpc>
              <a:spcBef>
                <a:spcPts val="0"/>
              </a:spcBef>
              <a:spcAft>
                <a:spcPts val="0"/>
              </a:spcAft>
              <a:buNone/>
            </a:pP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מדרש תנחומא</a:t>
            </a:r>
            <a:r>
              <a:rPr lang="he-IL" sz="1800" dirty="0">
                <a:solidFill>
                  <a:srgbClr val="145E67"/>
                </a:solidFill>
                <a:latin typeface="Almoni Tzar ML v5 AAA DemiBold" panose="00000706000000000000" pitchFamily="50" charset="-79"/>
                <a:cs typeface="Almoni Tzar ML v5 AAA DemiBold" panose="00000706000000000000" pitchFamily="50" charset="-79"/>
                <a:sym typeface="Arial"/>
              </a:rPr>
              <a:t>,</a:t>
            </a: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 פרשת חוקת</a:t>
            </a:r>
            <a:r>
              <a:rPr lang="he-IL" sz="1800" dirty="0">
                <a:solidFill>
                  <a:srgbClr val="145E67"/>
                </a:solidFill>
                <a:latin typeface="Almoni Tzar ML v5 AAA DemiBold" panose="00000706000000000000" pitchFamily="50" charset="-79"/>
                <a:cs typeface="Almoni Tzar ML v5 AAA DemiBold" panose="00000706000000000000" pitchFamily="50" charset="-79"/>
                <a:sym typeface="Arial"/>
              </a:rPr>
              <a:t>,</a:t>
            </a: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 פרק י</a:t>
            </a:r>
            <a:r>
              <a:rPr lang="he-IL" sz="1800" dirty="0">
                <a:solidFill>
                  <a:srgbClr val="145E67"/>
                </a:solidFill>
                <a:latin typeface="Almoni Tzar ML v5 AAA DemiBold" panose="00000706000000000000" pitchFamily="50" charset="-79"/>
                <a:cs typeface="Almoni Tzar ML v5 AAA DemiBold" panose="00000706000000000000" pitchFamily="50" charset="-79"/>
                <a:sym typeface="Arial"/>
              </a:rPr>
              <a:t>'</a:t>
            </a:r>
            <a:endParaRPr lang="iw-IL" dirty="0">
              <a:solidFill>
                <a:srgbClr val="145E67"/>
              </a:solidFill>
              <a:latin typeface="Almoni Tzar ML v5 AAA DemiBold" panose="00000706000000000000" pitchFamily="50" charset="-79"/>
              <a:cs typeface="Almoni Tzar ML v5 AAA DemiBold" panose="00000706000000000000" pitchFamily="50" charset="-79"/>
            </a:endParaRPr>
          </a:p>
        </p:txBody>
      </p:sp>
      <p:cxnSp>
        <p:nvCxnSpPr>
          <p:cNvPr id="3" name="מחבר ישר 2">
            <a:extLst>
              <a:ext uri="{FF2B5EF4-FFF2-40B4-BE49-F238E27FC236}">
                <a16:creationId xmlns:a16="http://schemas.microsoft.com/office/drawing/2014/main" id="{D10514BB-F7A1-3075-C80C-26090C48CB02}"/>
              </a:ext>
            </a:extLst>
          </p:cNvPr>
          <p:cNvCxnSpPr/>
          <p:nvPr/>
        </p:nvCxnSpPr>
        <p:spPr>
          <a:xfrm>
            <a:off x="9146668" y="1418536"/>
            <a:ext cx="790072"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2480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2385139"/>
            <a:ext cx="8007736" cy="4243464"/>
          </a:xfrm>
          <a:prstGeom prst="rect">
            <a:avLst/>
          </a:prstGeom>
          <a:noFill/>
          <a:ln>
            <a:noFill/>
          </a:ln>
        </p:spPr>
        <p:txBody>
          <a:bodyPr spcFirstLastPara="1" wrap="square" lIns="0" tIns="11425" rIns="0" bIns="0" anchor="t" anchorCtr="0">
            <a:spAutoFit/>
          </a:bodyPr>
          <a:lstStyle/>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מובן בפשטות אפילו לילד קטן, שלפני ירידת בני ישראל לגלות – צריכים הם לקבל חיזוק ונתינת </a:t>
            </a:r>
            <a:r>
              <a:rPr lang="he-IL" sz="2000" dirty="0" err="1">
                <a:solidFill>
                  <a:srgbClr val="000000"/>
                </a:solidFill>
                <a:effectLst/>
                <a:latin typeface="FrankRe DL v2 AAA" pitchFamily="50" charset="-79"/>
                <a:ea typeface="FrankRe DL v2 AAA" pitchFamily="50" charset="-79"/>
                <a:cs typeface="FrankRe DL v2 AAA" pitchFamily="50" charset="-79"/>
              </a:rPr>
              <a:t>כח</a:t>
            </a:r>
            <a:r>
              <a:rPr lang="he-IL" sz="2000" dirty="0">
                <a:solidFill>
                  <a:srgbClr val="000000"/>
                </a:solidFill>
                <a:effectLst/>
                <a:latin typeface="FrankRe DL v2 AAA" pitchFamily="50" charset="-79"/>
                <a:ea typeface="FrankRe DL v2 AAA" pitchFamily="50" charset="-79"/>
                <a:cs typeface="FrankRe DL v2 AAA" pitchFamily="50" charset="-79"/>
              </a:rPr>
              <a:t>, בכדי שיוכלו לעמוד בניסיונות הגלות, ולהישאר בשלימות באמונתם, בלימוד התורה ובקיום המצוות ועבודת ה' בכלל...</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בפסוק האחרון בחומש בראשית נאמר, "וימת יוסף גו' ויחנטו אותו ויישם בארון במצרים" – וזהו החיזוק ונתינת </a:t>
            </a:r>
            <a:r>
              <a:rPr lang="he-IL" sz="2000" dirty="0" err="1">
                <a:solidFill>
                  <a:srgbClr val="000000"/>
                </a:solidFill>
                <a:effectLst/>
                <a:latin typeface="FrankRe DL v2 AAA" pitchFamily="50" charset="-79"/>
                <a:ea typeface="FrankRe DL v2 AAA" pitchFamily="50" charset="-79"/>
                <a:cs typeface="FrankRe DL v2 AAA" pitchFamily="50" charset="-79"/>
              </a:rPr>
              <a:t>הכח</a:t>
            </a:r>
            <a:r>
              <a:rPr lang="he-IL" sz="2000" dirty="0">
                <a:solidFill>
                  <a:srgbClr val="000000"/>
                </a:solidFill>
                <a:effectLst/>
                <a:latin typeface="FrankRe DL v2 AAA" pitchFamily="50" charset="-79"/>
                <a:ea typeface="FrankRe DL v2 AAA" pitchFamily="50" charset="-79"/>
                <a:cs typeface="FrankRe DL v2 AAA" pitchFamily="50" charset="-79"/>
              </a:rPr>
              <a:t> הגדולים ביותר לבני ישראל בהיותם בגלות:</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נוסף </a:t>
            </a:r>
            <a:r>
              <a:rPr lang="he-IL" sz="2000" dirty="0" err="1">
                <a:solidFill>
                  <a:srgbClr val="000000"/>
                </a:solidFill>
                <a:effectLst/>
                <a:latin typeface="FrankRe DL v2 AAA" pitchFamily="50" charset="-79"/>
                <a:ea typeface="FrankRe DL v2 AAA" pitchFamily="50" charset="-79"/>
                <a:cs typeface="FrankRe DL v2 AAA" pitchFamily="50" charset="-79"/>
              </a:rPr>
              <a:t>לכח</a:t>
            </a:r>
            <a:r>
              <a:rPr lang="he-IL" sz="2000" dirty="0">
                <a:solidFill>
                  <a:srgbClr val="000000"/>
                </a:solidFill>
                <a:effectLst/>
                <a:latin typeface="FrankRe DL v2 AAA" pitchFamily="50" charset="-79"/>
                <a:ea typeface="FrankRe DL v2 AAA" pitchFamily="50" charset="-79"/>
                <a:cs typeface="FrankRe DL v2 AAA" pitchFamily="50" charset="-79"/>
              </a:rPr>
              <a:t> שיש להם מ"מעשה אבות סימן לבנים", ונוסף להבטחות הקב"ה לאברהם, יצחק ויעקב, והבטחת יוסף לבני ישראל ("</a:t>
            </a:r>
            <a:r>
              <a:rPr lang="he-IL" sz="2000" dirty="0" err="1">
                <a:solidFill>
                  <a:srgbClr val="000000"/>
                </a:solidFill>
                <a:effectLst/>
                <a:latin typeface="FrankRe DL v2 AAA" pitchFamily="50" charset="-79"/>
                <a:ea typeface="FrankRe DL v2 AAA" pitchFamily="50" charset="-79"/>
                <a:cs typeface="FrankRe DL v2 AAA" pitchFamily="50" charset="-79"/>
              </a:rPr>
              <a:t>ואלקים</a:t>
            </a:r>
            <a:r>
              <a:rPr lang="he-IL" sz="2000" dirty="0">
                <a:solidFill>
                  <a:srgbClr val="000000"/>
                </a:solidFill>
                <a:effectLst/>
                <a:latin typeface="FrankRe DL v2 AAA" pitchFamily="50" charset="-79"/>
                <a:ea typeface="FrankRe DL v2 AAA" pitchFamily="50" charset="-79"/>
                <a:cs typeface="FrankRe DL v2 AAA" pitchFamily="50" charset="-79"/>
              </a:rPr>
              <a:t> פקוד גו'") – מקבלים בני ישראל בגלות עצמה מציאות בפועל המחזקת אותם ומסייעת להם להתגבר בהצלחה על החושך הכפול והמכופל – את מציאותו של יוסף הנמצא בשלימות יחד עמם בגלות מצרים, ולא רק באופן עראי, אלא באופן קבוע ובשלימות – עם עצמותיו ובשרו וכו' – "ויחנטו אותו", "ויישם בארון במצרים"; </a:t>
            </a:r>
          </a:p>
        </p:txBody>
      </p:sp>
      <p:sp>
        <p:nvSpPr>
          <p:cNvPr id="113" name="Google Shape;113;p3"/>
          <p:cNvSpPr txBox="1"/>
          <p:nvPr/>
        </p:nvSpPr>
        <p:spPr>
          <a:xfrm>
            <a:off x="5678423" y="1013425"/>
            <a:ext cx="4267841" cy="405111"/>
          </a:xfrm>
          <a:prstGeom prst="rect">
            <a:avLst/>
          </a:prstGeom>
          <a:noFill/>
          <a:ln>
            <a:noFill/>
          </a:ln>
        </p:spPr>
        <p:txBody>
          <a:bodyPr spcFirstLastPara="1" wrap="square" lIns="0" tIns="17125" rIns="0" bIns="0" anchor="ctr" anchorCtr="0">
            <a:spAutoFit/>
          </a:bodyPr>
          <a:lstStyle/>
          <a:p>
            <a:pPr marR="1371600" algn="r" rtl="1">
              <a:lnSpc>
                <a:spcPct val="90000"/>
              </a:lnSpc>
              <a:buClr>
                <a:srgbClr val="1B969B"/>
              </a:buClr>
              <a:buSzPts val="2800"/>
            </a:pPr>
            <a:r>
              <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מקור </a:t>
            </a:r>
            <a:r>
              <a:rPr lang="he-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7</a:t>
            </a:r>
            <a:endPar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endParaRPr>
          </a:p>
        </p:txBody>
      </p:sp>
      <p:sp>
        <p:nvSpPr>
          <p:cNvPr id="114" name="Google Shape;114;p3"/>
          <p:cNvSpPr txBox="1"/>
          <p:nvPr/>
        </p:nvSpPr>
        <p:spPr>
          <a:xfrm>
            <a:off x="865543" y="1025330"/>
            <a:ext cx="8281125" cy="430206"/>
          </a:xfrm>
          <a:prstGeom prst="rect">
            <a:avLst/>
          </a:prstGeom>
          <a:noFill/>
          <a:ln>
            <a:noFill/>
          </a:ln>
        </p:spPr>
        <p:txBody>
          <a:bodyPr spcFirstLastPara="1" wrap="square" lIns="91425" tIns="45700" rIns="91425" bIns="45700" anchor="t" anchorCtr="0">
            <a:spAutoFit/>
          </a:bodyPr>
          <a:lstStyle/>
          <a:p>
            <a:pPr marL="12700" marR="5080" lvl="0" indent="0" algn="just" rtl="1">
              <a:lnSpc>
                <a:spcPct val="121500"/>
              </a:lnSpc>
              <a:spcBef>
                <a:spcPts val="0"/>
              </a:spcBef>
              <a:spcAft>
                <a:spcPts val="0"/>
              </a:spcAft>
              <a:buNone/>
            </a:pPr>
            <a:r>
              <a:rPr lang="iw-IL" sz="1800" dirty="0">
                <a:solidFill>
                  <a:srgbClr val="145E67"/>
                </a:solidFill>
                <a:latin typeface="Almoni Tzar ML v5 AAA DemiBold" panose="00000706000000000000" pitchFamily="50" charset="-79"/>
                <a:cs typeface="Almoni Tzar ML v5 AAA DemiBold" panose="00000706000000000000" pitchFamily="50" charset="-79"/>
                <a:sym typeface="Arial"/>
              </a:rPr>
              <a:t>משיחת שבת פרשת ויחי, ה'תשמ"ז בתרגום לעברית</a:t>
            </a:r>
            <a:endParaRPr lang="iw-IL" dirty="0">
              <a:solidFill>
                <a:srgbClr val="145E67"/>
              </a:solidFill>
              <a:latin typeface="Almoni Tzar ML v5 AAA DemiBold" panose="00000706000000000000" pitchFamily="50" charset="-79"/>
              <a:cs typeface="Almoni Tzar ML v5 AAA DemiBold" panose="00000706000000000000" pitchFamily="50" charset="-79"/>
            </a:endParaRPr>
          </a:p>
        </p:txBody>
      </p:sp>
      <p:cxnSp>
        <p:nvCxnSpPr>
          <p:cNvPr id="3" name="מחבר ישר 2">
            <a:extLst>
              <a:ext uri="{FF2B5EF4-FFF2-40B4-BE49-F238E27FC236}">
                <a16:creationId xmlns:a16="http://schemas.microsoft.com/office/drawing/2014/main" id="{D10514BB-F7A1-3075-C80C-26090C48CB02}"/>
              </a:ext>
            </a:extLst>
          </p:cNvPr>
          <p:cNvCxnSpPr/>
          <p:nvPr/>
        </p:nvCxnSpPr>
        <p:spPr>
          <a:xfrm>
            <a:off x="9146668" y="1418536"/>
            <a:ext cx="790072"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
        <p:nvSpPr>
          <p:cNvPr id="2" name="Google Shape;110;p3">
            <a:extLst>
              <a:ext uri="{FF2B5EF4-FFF2-40B4-BE49-F238E27FC236}">
                <a16:creationId xmlns:a16="http://schemas.microsoft.com/office/drawing/2014/main" id="{031531E4-671C-2DF8-BEB6-A9F4C6C4154D}"/>
              </a:ext>
            </a:extLst>
          </p:cNvPr>
          <p:cNvSpPr txBox="1"/>
          <p:nvPr/>
        </p:nvSpPr>
        <p:spPr>
          <a:xfrm>
            <a:off x="2002536" y="1689283"/>
            <a:ext cx="8007736" cy="46210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400" b="1" i="0" u="none" strike="noStrike" cap="none" dirty="0">
                <a:solidFill>
                  <a:srgbClr val="231F20"/>
                </a:solidFill>
                <a:latin typeface="FrankRe DL v2 AAA" pitchFamily="50" charset="-79"/>
                <a:ea typeface="FrankRe DL v2 AAA" pitchFamily="50" charset="-79"/>
                <a:cs typeface="FrankRe DL v2 AAA" pitchFamily="50" charset="-79"/>
                <a:sym typeface="Arial"/>
              </a:rPr>
              <a:t>גם יוסף נקבר במצרים, כדי לחזק את ישראל בגלות</a:t>
            </a:r>
            <a:endParaRPr lang="iw-IL" sz="1200" b="1" dirty="0">
              <a:latin typeface="FrankRe DL v2 AAA" pitchFamily="50" charset="-79"/>
              <a:ea typeface="FrankRe DL v2 AAA" pitchFamily="50" charset="-79"/>
              <a:cs typeface="FrankRe DL v2 AAA" pitchFamily="50" charset="-79"/>
            </a:endParaRPr>
          </a:p>
        </p:txBody>
      </p:sp>
    </p:spTree>
    <p:extLst>
      <p:ext uri="{BB962C8B-B14F-4D97-AF65-F5344CB8AC3E}">
        <p14:creationId xmlns:p14="http://schemas.microsoft.com/office/powerpoint/2010/main" val="538288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861139"/>
            <a:ext cx="8007736" cy="1319587"/>
          </a:xfrm>
          <a:prstGeom prst="rect">
            <a:avLst/>
          </a:prstGeom>
          <a:noFill/>
          <a:ln>
            <a:noFill/>
          </a:ln>
        </p:spPr>
        <p:txBody>
          <a:bodyPr spcFirstLastPara="1" wrap="square" lIns="0" tIns="11425" rIns="0" bIns="0" anchor="t" anchorCtr="0">
            <a:spAutoFit/>
          </a:bodyPr>
          <a:lstStyle/>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והדבר מחזק את בני ישראל כך שיוכלו לסבול את הגלות, ויתירה מזו – לשלוט על הגלות, בדוגמת </a:t>
            </a:r>
            <a:r>
              <a:rPr lang="he-IL" sz="2000" dirty="0" err="1">
                <a:solidFill>
                  <a:srgbClr val="000000"/>
                </a:solidFill>
                <a:effectLst/>
                <a:latin typeface="FrankRe DL v2 AAA" pitchFamily="50" charset="-79"/>
                <a:ea typeface="FrankRe DL v2 AAA" pitchFamily="50" charset="-79"/>
                <a:cs typeface="FrankRe DL v2 AAA" pitchFamily="50" charset="-79"/>
              </a:rPr>
              <a:t>ובכח</a:t>
            </a:r>
            <a:r>
              <a:rPr lang="he-IL" sz="2000" dirty="0">
                <a:solidFill>
                  <a:srgbClr val="000000"/>
                </a:solidFill>
                <a:effectLst/>
                <a:latin typeface="FrankRe DL v2 AAA" pitchFamily="50" charset="-79"/>
                <a:ea typeface="FrankRe DL v2 AAA" pitchFamily="50" charset="-79"/>
                <a:cs typeface="FrankRe DL v2 AAA" pitchFamily="50" charset="-79"/>
              </a:rPr>
              <a:t> של יוסף ש"בלעדיך לא ירים איש את ידו ואת רגלו בכל ארץ מצרים", ולבסוף על ידי הגלות יזכו לעילוי נעלה יותר ("והעלה אתכם"), ויעלו בפועל ממצרים לארץ ישראל.</a:t>
            </a:r>
          </a:p>
        </p:txBody>
      </p:sp>
    </p:spTree>
    <p:extLst>
      <p:ext uri="{BB962C8B-B14F-4D97-AF65-F5344CB8AC3E}">
        <p14:creationId xmlns:p14="http://schemas.microsoft.com/office/powerpoint/2010/main" val="839643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1" name="Google Shape;131;p5"/>
          <p:cNvSpPr txBox="1"/>
          <p:nvPr/>
        </p:nvSpPr>
        <p:spPr>
          <a:xfrm>
            <a:off x="669471" y="2216183"/>
            <a:ext cx="9352200" cy="3820272"/>
          </a:xfrm>
          <a:prstGeom prst="rect">
            <a:avLst/>
          </a:prstGeom>
          <a:noFill/>
          <a:ln>
            <a:noFill/>
          </a:ln>
        </p:spPr>
        <p:txBody>
          <a:bodyPr spcFirstLastPara="1" wrap="square" lIns="0" tIns="11425" rIns="0" bIns="0" anchor="t" anchorCtr="0">
            <a:spAutoFit/>
          </a:bodyPr>
          <a:lstStyle/>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ועל דרך זה בנוגע לכל מנהיג ונשיא ישראל בדורו:</a:t>
            </a:r>
          </a:p>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נשיא ישראל, מבלי הבט על מעמדו ומצבו מצד עצמו, מניח הוא את </a:t>
            </a:r>
            <a:r>
              <a:rPr lang="he-IL" sz="2200" b="1" dirty="0" err="1">
                <a:solidFill>
                  <a:srgbClr val="231F20"/>
                </a:solidFill>
                <a:cs typeface="FrankReal" pitchFamily="2" charset="-79"/>
                <a:sym typeface="Arial"/>
              </a:rPr>
              <a:t>הכל</a:t>
            </a:r>
            <a:r>
              <a:rPr lang="he-IL" sz="2200" b="1" dirty="0">
                <a:solidFill>
                  <a:srgbClr val="231F20"/>
                </a:solidFill>
                <a:cs typeface="FrankReal" pitchFamily="2" charset="-79"/>
                <a:sym typeface="Arial"/>
              </a:rPr>
              <a:t> על הצד, ומביט על צאן מרעיתו, וכאשר צאן מרעיתו נשאר בגלות, נשאר גם הוא בגלות, כדי שיוכל להמשיך ולשמש "צינור" ו"ממוצע המחבר" שעל ידו יוכל יהודי לקשר את עצם הנשמה עם עצמות ומהות אין סוף ברוך הוא.</a:t>
            </a:r>
          </a:p>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וזהו גם הביאור על כך שמנוחתם כבוד של נשיאי חב"ד במקומות שונים בחוץ לארץ, נוסף לכך שממתינים להיכנס לארץ בגאולה העתידה יחד עם צאן מרעיתם, כי הם רצו להיות עם צאן מרעיתם, ולעזור ולסייע להם בכל המצטרך. להיותם נשמות כלליות שהם שרשים לכל הנשמות הפרטיות שבדורם, שלכן </a:t>
            </a:r>
            <a:r>
              <a:rPr lang="he-IL" sz="2200" b="1" dirty="0" err="1">
                <a:solidFill>
                  <a:srgbClr val="231F20"/>
                </a:solidFill>
                <a:cs typeface="FrankReal" pitchFamily="2" charset="-79"/>
                <a:sym typeface="Arial"/>
              </a:rPr>
              <a:t>בכחם</a:t>
            </a:r>
            <a:r>
              <a:rPr lang="he-IL" sz="2200" b="1" dirty="0">
                <a:solidFill>
                  <a:srgbClr val="231F20"/>
                </a:solidFill>
                <a:cs typeface="FrankReal" pitchFamily="2" charset="-79"/>
                <a:sym typeface="Arial"/>
              </a:rPr>
              <a:t> </a:t>
            </a:r>
            <a:r>
              <a:rPr lang="he-IL" sz="2200" b="1" dirty="0" err="1">
                <a:solidFill>
                  <a:srgbClr val="231F20"/>
                </a:solidFill>
                <a:cs typeface="FrankReal" pitchFamily="2" charset="-79"/>
                <a:sym typeface="Arial"/>
              </a:rPr>
              <a:t>וביכלתם</a:t>
            </a:r>
            <a:r>
              <a:rPr lang="he-IL" sz="2200" b="1" dirty="0">
                <a:solidFill>
                  <a:srgbClr val="231F20"/>
                </a:solidFill>
                <a:cs typeface="FrankReal" pitchFamily="2" charset="-79"/>
                <a:sym typeface="Arial"/>
              </a:rPr>
              <a:t> לסייע לנשמות הפרטיות (שכל אחד מהם הוא "פרט" שלהם) שלא בערך מאשר סיוע של מי שנשמתו אינה נשמה כללית.</a:t>
            </a:r>
          </a:p>
        </p:txBody>
      </p:sp>
      <p:sp>
        <p:nvSpPr>
          <p:cNvPr id="134" name="Google Shape;134;p5"/>
          <p:cNvSpPr txBox="1"/>
          <p:nvPr/>
        </p:nvSpPr>
        <p:spPr>
          <a:xfrm>
            <a:off x="4635734" y="964090"/>
            <a:ext cx="5369754" cy="405111"/>
          </a:xfrm>
          <a:prstGeom prst="rect">
            <a:avLst/>
          </a:prstGeom>
          <a:noFill/>
          <a:ln>
            <a:noFill/>
          </a:ln>
        </p:spPr>
        <p:txBody>
          <a:bodyPr spcFirstLastPara="1" wrap="square" lIns="0" tIns="17125" rIns="0" bIns="0" anchor="ctr" anchorCtr="0">
            <a:spAutoFit/>
          </a:bodyPr>
          <a:lstStyle/>
          <a:p>
            <a:pPr marL="0" marR="1371600" lvl="0" indent="0" algn="r" rtl="1">
              <a:lnSpc>
                <a:spcPct val="90000"/>
              </a:lnSpc>
              <a:spcBef>
                <a:spcPts val="0"/>
              </a:spcBef>
              <a:spcAft>
                <a:spcPts val="0"/>
              </a:spcAft>
              <a:buClr>
                <a:srgbClr val="1B969B"/>
              </a:buClr>
              <a:buSzPts val="2800"/>
              <a:buFont typeface="Assistant ExtraBold"/>
              <a:buNone/>
            </a:pPr>
            <a:r>
              <a:rPr lang="he-IL"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rPr>
              <a:t>&gt;&gt;</a:t>
            </a:r>
            <a:r>
              <a:rPr lang="iw-IL"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rPr>
              <a:t>הרבי</a:t>
            </a:r>
            <a:endParaRPr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endParaRPr>
          </a:p>
        </p:txBody>
      </p:sp>
      <p:cxnSp>
        <p:nvCxnSpPr>
          <p:cNvPr id="2" name="מחבר ישר 1">
            <a:extLst>
              <a:ext uri="{FF2B5EF4-FFF2-40B4-BE49-F238E27FC236}">
                <a16:creationId xmlns:a16="http://schemas.microsoft.com/office/drawing/2014/main" id="{4371928B-CE3F-0DD8-7508-668C39023FE1}"/>
              </a:ext>
            </a:extLst>
          </p:cNvPr>
          <p:cNvCxnSpPr>
            <a:cxnSpLocks/>
          </p:cNvCxnSpPr>
          <p:nvPr/>
        </p:nvCxnSpPr>
        <p:spPr>
          <a:xfrm>
            <a:off x="9322594" y="1350718"/>
            <a:ext cx="682894"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
        <p:nvSpPr>
          <p:cNvPr id="3" name="Google Shape;110;p3">
            <a:extLst>
              <a:ext uri="{FF2B5EF4-FFF2-40B4-BE49-F238E27FC236}">
                <a16:creationId xmlns:a16="http://schemas.microsoft.com/office/drawing/2014/main" id="{3D0C63F6-AF3E-D0A3-80B4-C9C9F0046AAE}"/>
              </a:ext>
            </a:extLst>
          </p:cNvPr>
          <p:cNvSpPr txBox="1"/>
          <p:nvPr/>
        </p:nvSpPr>
        <p:spPr>
          <a:xfrm>
            <a:off x="2002536" y="1689283"/>
            <a:ext cx="8007736" cy="46210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400" b="1" i="0" u="none" strike="noStrike" cap="none" dirty="0">
                <a:solidFill>
                  <a:srgbClr val="231F20"/>
                </a:solidFill>
                <a:latin typeface="FrankRe DL v2 AAA" pitchFamily="50" charset="-79"/>
                <a:ea typeface="FrankRe DL v2 AAA" pitchFamily="50" charset="-79"/>
                <a:cs typeface="FrankRe DL v2 AAA" pitchFamily="50" charset="-79"/>
                <a:sym typeface="Arial"/>
              </a:rPr>
              <a:t>נשיאי ישראל נקברים בחו"ל כדי להמשיך לעזור ליהודים בגלות</a:t>
            </a:r>
            <a:endParaRPr lang="iw-IL" sz="1200" b="1" dirty="0">
              <a:latin typeface="FrankRe DL v2 AAA" pitchFamily="50" charset="-79"/>
              <a:ea typeface="FrankRe DL v2 AAA" pitchFamily="50" charset="-79"/>
              <a:cs typeface="FrankRe DL v2 AAA" pitchFamily="50" charset="-79"/>
            </a:endParaRPr>
          </a:p>
        </p:txBody>
      </p:sp>
    </p:spTree>
    <p:extLst>
      <p:ext uri="{BB962C8B-B14F-4D97-AF65-F5344CB8AC3E}">
        <p14:creationId xmlns:p14="http://schemas.microsoft.com/office/powerpoint/2010/main" val="534492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1623139"/>
            <a:ext cx="8007736" cy="4320408"/>
          </a:xfrm>
          <a:prstGeom prst="rect">
            <a:avLst/>
          </a:prstGeom>
          <a:noFill/>
          <a:ln>
            <a:noFill/>
          </a:ln>
        </p:spPr>
        <p:txBody>
          <a:bodyPr spcFirstLastPara="1" wrap="square" lIns="0" tIns="11425" rIns="0" bIns="0" anchor="t" anchorCtr="0">
            <a:spAutoFit/>
          </a:bodyPr>
          <a:lstStyle/>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ב"ה</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ג' בניסן </a:t>
            </a:r>
            <a:r>
              <a:rPr lang="he-IL" sz="2000" dirty="0" err="1">
                <a:solidFill>
                  <a:srgbClr val="000000"/>
                </a:solidFill>
                <a:effectLst/>
                <a:latin typeface="FrankRe DL v2 AAA" pitchFamily="50" charset="-79"/>
                <a:ea typeface="FrankRe DL v2 AAA" pitchFamily="50" charset="-79"/>
                <a:cs typeface="FrankRe DL v2 AAA" pitchFamily="50" charset="-79"/>
              </a:rPr>
              <a:t>ה'תשד"מ</a:t>
            </a:r>
            <a:endParaRPr lang="he-IL" sz="2000" dirty="0">
              <a:solidFill>
                <a:srgbClr val="000000"/>
              </a:solidFill>
              <a:effectLst/>
              <a:latin typeface="FrankRe DL v2 AAA" pitchFamily="50" charset="-79"/>
              <a:ea typeface="FrankRe DL v2 AAA" pitchFamily="50" charset="-79"/>
              <a:cs typeface="FrankRe DL v2 AAA" pitchFamily="50" charset="-79"/>
            </a:endParaRP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ברוקלין, נ.י.</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מר חיים יוסף </a:t>
            </a:r>
            <a:r>
              <a:rPr lang="he-IL" sz="2000" dirty="0" err="1">
                <a:solidFill>
                  <a:srgbClr val="000000"/>
                </a:solidFill>
                <a:effectLst/>
                <a:latin typeface="FrankRe DL v2 AAA" pitchFamily="50" charset="-79"/>
                <a:ea typeface="FrankRe DL v2 AAA" pitchFamily="50" charset="-79"/>
                <a:cs typeface="FrankRe DL v2 AAA" pitchFamily="50" charset="-79"/>
              </a:rPr>
              <a:t>גרויסמן</a:t>
            </a:r>
            <a:r>
              <a:rPr lang="he-IL" sz="2000" dirty="0">
                <a:solidFill>
                  <a:srgbClr val="000000"/>
                </a:solidFill>
                <a:effectLst/>
                <a:latin typeface="FrankRe DL v2 AAA" pitchFamily="50" charset="-79"/>
                <a:ea typeface="FrankRe DL v2 AAA" pitchFamily="50" charset="-79"/>
                <a:cs typeface="FrankRe DL v2 AAA" pitchFamily="50" charset="-79"/>
              </a:rPr>
              <a:t>, ת"ד 2073, </a:t>
            </a:r>
            <a:r>
              <a:rPr lang="he-IL" sz="2000" dirty="0" err="1">
                <a:solidFill>
                  <a:srgbClr val="000000"/>
                </a:solidFill>
                <a:effectLst/>
                <a:latin typeface="FrankRe DL v2 AAA" pitchFamily="50" charset="-79"/>
                <a:ea typeface="FrankRe DL v2 AAA" pitchFamily="50" charset="-79"/>
                <a:cs typeface="FrankRe DL v2 AAA" pitchFamily="50" charset="-79"/>
              </a:rPr>
              <a:t>ברידרסטראט</a:t>
            </a:r>
            <a:r>
              <a:rPr lang="he-IL" sz="2000" dirty="0">
                <a:solidFill>
                  <a:srgbClr val="000000"/>
                </a:solidFill>
                <a:effectLst/>
                <a:latin typeface="FrankRe DL v2 AAA" pitchFamily="50" charset="-79"/>
                <a:ea typeface="FrankRe DL v2 AAA" pitchFamily="50" charset="-79"/>
                <a:cs typeface="FrankRe DL v2 AAA" pitchFamily="50" charset="-79"/>
              </a:rPr>
              <a:t> 74</a:t>
            </a:r>
          </a:p>
          <a:p>
            <a:pPr marR="990600" algn="r" rtl="1">
              <a:spcAft>
                <a:spcPts val="600"/>
              </a:spcAft>
            </a:pPr>
            <a:r>
              <a:rPr lang="he-IL" sz="2000" dirty="0" err="1">
                <a:solidFill>
                  <a:srgbClr val="000000"/>
                </a:solidFill>
                <a:effectLst/>
                <a:latin typeface="FrankRe DL v2 AAA" pitchFamily="50" charset="-79"/>
                <a:ea typeface="FrankRe DL v2 AAA" pitchFamily="50" charset="-79"/>
                <a:cs typeface="FrankRe DL v2 AAA" pitchFamily="50" charset="-79"/>
              </a:rPr>
              <a:t>קורקאו</a:t>
            </a:r>
            <a:r>
              <a:rPr lang="he-IL" sz="2000" dirty="0">
                <a:solidFill>
                  <a:srgbClr val="000000"/>
                </a:solidFill>
                <a:effectLst/>
                <a:latin typeface="FrankRe DL v2 AAA" pitchFamily="50" charset="-79"/>
                <a:ea typeface="FrankRe DL v2 AAA" pitchFamily="50" charset="-79"/>
                <a:cs typeface="FrankRe DL v2 AAA" pitchFamily="50" charset="-79"/>
              </a:rPr>
              <a:t>, האנטילים ההולנדיים</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שלום וברכה,</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שמחתי לקבל את ברכותיך באמצעות ידידינו המשותפים הנכבדים.</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אולם, עליי לחלוק על הכינוי שכינית את עצמך "יהודי קטן </a:t>
            </a:r>
            <a:r>
              <a:rPr lang="he-IL" sz="2000" dirty="0" err="1">
                <a:solidFill>
                  <a:srgbClr val="000000"/>
                </a:solidFill>
                <a:effectLst/>
                <a:latin typeface="FrankRe DL v2 AAA" pitchFamily="50" charset="-79"/>
                <a:ea typeface="FrankRe DL v2 AAA" pitchFamily="50" charset="-79"/>
                <a:cs typeface="FrankRe DL v2 AAA" pitchFamily="50" charset="-79"/>
              </a:rPr>
              <a:t>מקורקאו</a:t>
            </a:r>
            <a:r>
              <a:rPr lang="he-IL" sz="2000" dirty="0">
                <a:solidFill>
                  <a:srgbClr val="000000"/>
                </a:solidFill>
                <a:effectLst/>
                <a:latin typeface="FrankRe DL v2 AAA" pitchFamily="50" charset="-79"/>
                <a:ea typeface="FrankRe DL v2 AAA" pitchFamily="50" charset="-79"/>
                <a:cs typeface="FrankRe DL v2 AAA" pitchFamily="50" charset="-79"/>
              </a:rPr>
              <a:t>". הרי אין כל צורך להדגיש בפניך באריכות כי כל יהודי, איש או אישה, יש לו נפש אלוקית, המהווה "חלק </a:t>
            </a:r>
            <a:r>
              <a:rPr lang="he-IL" sz="2000" dirty="0" err="1">
                <a:solidFill>
                  <a:srgbClr val="000000"/>
                </a:solidFill>
                <a:effectLst/>
                <a:latin typeface="FrankRe DL v2 AAA" pitchFamily="50" charset="-79"/>
                <a:ea typeface="FrankRe DL v2 AAA" pitchFamily="50" charset="-79"/>
                <a:cs typeface="FrankRe DL v2 AAA" pitchFamily="50" charset="-79"/>
              </a:rPr>
              <a:t>אלוקה</a:t>
            </a:r>
            <a:r>
              <a:rPr lang="he-IL" sz="2000" dirty="0">
                <a:solidFill>
                  <a:srgbClr val="000000"/>
                </a:solidFill>
                <a:effectLst/>
                <a:latin typeface="FrankRe DL v2 AAA" pitchFamily="50" charset="-79"/>
                <a:ea typeface="FrankRe DL v2 AAA" pitchFamily="50" charset="-79"/>
                <a:cs typeface="FrankRe DL v2 AAA" pitchFamily="50" charset="-79"/>
              </a:rPr>
              <a:t> ממעל", כפי שמוסבר </a:t>
            </a:r>
            <a:r>
              <a:rPr lang="he-IL" sz="2000" dirty="0" err="1">
                <a:solidFill>
                  <a:srgbClr val="000000"/>
                </a:solidFill>
                <a:effectLst/>
                <a:latin typeface="FrankRe DL v2 AAA" pitchFamily="50" charset="-79"/>
                <a:ea typeface="FrankRe DL v2 AAA" pitchFamily="50" charset="-79"/>
                <a:cs typeface="FrankRe DL v2 AAA" pitchFamily="50" charset="-79"/>
              </a:rPr>
              <a:t>בתניא</a:t>
            </a:r>
            <a:r>
              <a:rPr lang="he-IL" sz="2000" dirty="0">
                <a:solidFill>
                  <a:srgbClr val="000000"/>
                </a:solidFill>
                <a:effectLst/>
                <a:latin typeface="FrankRe DL v2 AAA" pitchFamily="50" charset="-79"/>
                <a:ea typeface="FrankRe DL v2 AAA" pitchFamily="50" charset="-79"/>
                <a:cs typeface="FrankRe DL v2 AAA" pitchFamily="50" charset="-79"/>
              </a:rPr>
              <a:t>, החל בפרק השני. לפיכך לא קיים דבר כזה "יהודי קטן", וליהודי אסור אף פעם לזלזל בפוטנציאל העצום שלו.</a:t>
            </a:r>
          </a:p>
        </p:txBody>
      </p:sp>
      <p:sp>
        <p:nvSpPr>
          <p:cNvPr id="113" name="Google Shape;113;p3"/>
          <p:cNvSpPr txBox="1"/>
          <p:nvPr/>
        </p:nvSpPr>
        <p:spPr>
          <a:xfrm>
            <a:off x="5678423" y="1013425"/>
            <a:ext cx="4267841" cy="405111"/>
          </a:xfrm>
          <a:prstGeom prst="rect">
            <a:avLst/>
          </a:prstGeom>
          <a:noFill/>
          <a:ln>
            <a:noFill/>
          </a:ln>
        </p:spPr>
        <p:txBody>
          <a:bodyPr spcFirstLastPara="1" wrap="square" lIns="0" tIns="17125" rIns="0" bIns="0" anchor="ctr" anchorCtr="0">
            <a:spAutoFit/>
          </a:bodyPr>
          <a:lstStyle/>
          <a:p>
            <a:pPr marR="1371600" algn="r" rtl="1">
              <a:lnSpc>
                <a:spcPct val="90000"/>
              </a:lnSpc>
              <a:buClr>
                <a:srgbClr val="1B969B"/>
              </a:buClr>
              <a:buSzPts val="2800"/>
            </a:pPr>
            <a:r>
              <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מקור </a:t>
            </a:r>
            <a:r>
              <a:rPr lang="he-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8</a:t>
            </a:r>
            <a:endPar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endParaRPr>
          </a:p>
        </p:txBody>
      </p:sp>
      <p:cxnSp>
        <p:nvCxnSpPr>
          <p:cNvPr id="3" name="מחבר ישר 2">
            <a:extLst>
              <a:ext uri="{FF2B5EF4-FFF2-40B4-BE49-F238E27FC236}">
                <a16:creationId xmlns:a16="http://schemas.microsoft.com/office/drawing/2014/main" id="{D10514BB-F7A1-3075-C80C-26090C48CB02}"/>
              </a:ext>
            </a:extLst>
          </p:cNvPr>
          <p:cNvCxnSpPr/>
          <p:nvPr/>
        </p:nvCxnSpPr>
        <p:spPr>
          <a:xfrm>
            <a:off x="9146668" y="1418536"/>
            <a:ext cx="790072"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90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955251"/>
            <a:ext cx="8007736" cy="2473749"/>
          </a:xfrm>
          <a:prstGeom prst="rect">
            <a:avLst/>
          </a:prstGeom>
          <a:noFill/>
          <a:ln>
            <a:noFill/>
          </a:ln>
        </p:spPr>
        <p:txBody>
          <a:bodyPr spcFirstLastPara="1" wrap="square" lIns="0" tIns="11425" rIns="0" bIns="0" anchor="t" anchorCtr="0">
            <a:spAutoFit/>
          </a:bodyPr>
          <a:lstStyle/>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עם התקרב חג הפסח, אני מנצל הזדמנות זו כדי לברך אותך בתפילתי שחג החירות יביא לך ולבני ביתך חירות אמיתית – חירות מחרדה חומרית ורוחנית ומכל דבר שעלול להסיח את דעתך מעבודת הבורא בשמחה ובלב שלם – ושתישא חירות ושמחה אלו במשך כל השנה.</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בברכת פסח שמח וכשר לך ולבני ביתך</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בברכה</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מ. שניאורסון</a:t>
            </a:r>
          </a:p>
        </p:txBody>
      </p:sp>
    </p:spTree>
    <p:extLst>
      <p:ext uri="{BB962C8B-B14F-4D97-AF65-F5344CB8AC3E}">
        <p14:creationId xmlns:p14="http://schemas.microsoft.com/office/powerpoint/2010/main" val="2191545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1" name="Google Shape;131;p5"/>
          <p:cNvSpPr txBox="1"/>
          <p:nvPr/>
        </p:nvSpPr>
        <p:spPr>
          <a:xfrm>
            <a:off x="669471" y="2216183"/>
            <a:ext cx="9352200" cy="2973886"/>
          </a:xfrm>
          <a:prstGeom prst="rect">
            <a:avLst/>
          </a:prstGeom>
          <a:noFill/>
          <a:ln>
            <a:noFill/>
          </a:ln>
        </p:spPr>
        <p:txBody>
          <a:bodyPr spcFirstLastPara="1" wrap="square" lIns="0" tIns="11425" rIns="0" bIns="0" anchor="t" anchorCtr="0">
            <a:spAutoFit/>
          </a:bodyPr>
          <a:lstStyle/>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ובפרטיות יותר:</a:t>
            </a:r>
          </a:p>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העזר והסיוע של נשיא הדור לצאן מרעיתו (שבשביל זה מנוחתו כבוד בגלות) נעשה על ידי זה שהולכים על הציון ומבקשים על כל המצטרך להם,</a:t>
            </a:r>
          </a:p>
          <a:p>
            <a:pPr marL="12700" marR="5080" lvl="0" indent="0" algn="just" rtl="1">
              <a:lnSpc>
                <a:spcPct val="125000"/>
              </a:lnSpc>
              <a:spcBef>
                <a:spcPts val="0"/>
              </a:spcBef>
              <a:spcAft>
                <a:spcPts val="0"/>
              </a:spcAft>
              <a:buNone/>
            </a:pPr>
            <a:r>
              <a:rPr lang="he-IL" sz="2200" b="1" dirty="0">
                <a:solidFill>
                  <a:srgbClr val="231F20"/>
                </a:solidFill>
                <a:cs typeface="FrankReal" pitchFamily="2" charset="-79"/>
                <a:sym typeface="Arial"/>
              </a:rPr>
              <a:t>ועוד ועיקר – שבעת ההשתטחות מתקשרת ה"יחידה" עם ה"יחיד"... וענין זה מהוה נתינת </a:t>
            </a:r>
            <a:r>
              <a:rPr lang="he-IL" sz="2200" b="1" dirty="0" err="1">
                <a:solidFill>
                  <a:srgbClr val="231F20"/>
                </a:solidFill>
                <a:cs typeface="FrankReal" pitchFamily="2" charset="-79"/>
                <a:sym typeface="Arial"/>
              </a:rPr>
              <a:t>כח</a:t>
            </a:r>
            <a:r>
              <a:rPr lang="he-IL" sz="2200" b="1" dirty="0">
                <a:solidFill>
                  <a:srgbClr val="231F20"/>
                </a:solidFill>
                <a:cs typeface="FrankReal" pitchFamily="2" charset="-79"/>
                <a:sym typeface="Arial"/>
              </a:rPr>
              <a:t> על כללות העבודה, על ידי זה שממשיכים את ההתעוררות שנעשית בעת ההשתטחות על כל הימים </a:t>
            </a:r>
            <a:r>
              <a:rPr lang="he-IL" sz="2200" b="1" dirty="0" err="1">
                <a:solidFill>
                  <a:srgbClr val="231F20"/>
                </a:solidFill>
                <a:cs typeface="FrankReal" pitchFamily="2" charset="-79"/>
                <a:sym typeface="Arial"/>
              </a:rPr>
              <a:t>שלאחרי</a:t>
            </a:r>
            <a:r>
              <a:rPr lang="he-IL" sz="2200" b="1" dirty="0">
                <a:solidFill>
                  <a:srgbClr val="231F20"/>
                </a:solidFill>
                <a:cs typeface="FrankReal" pitchFamily="2" charset="-79"/>
                <a:sym typeface="Arial"/>
              </a:rPr>
              <a:t> זה, שתפעל פעולתה בנוגע למחשבה דיבור ומעשה שיהיו כדבעי </a:t>
            </a:r>
            <a:r>
              <a:rPr lang="he-IL" sz="2200" b="1" dirty="0" err="1">
                <a:solidFill>
                  <a:srgbClr val="231F20"/>
                </a:solidFill>
                <a:cs typeface="FrankReal" pitchFamily="2" charset="-79"/>
                <a:sym typeface="Arial"/>
              </a:rPr>
              <a:t>למהוי</a:t>
            </a:r>
            <a:r>
              <a:rPr lang="he-IL" sz="2200" b="1" dirty="0">
                <a:solidFill>
                  <a:srgbClr val="231F20"/>
                </a:solidFill>
                <a:cs typeface="FrankReal" pitchFamily="2" charset="-79"/>
                <a:sym typeface="Arial"/>
              </a:rPr>
              <a:t> – שזהו תכלית כל האדם, ועל זה נאמר "כי קרוב אליך הדבר מאד בפיך ובלבבך לעשותו".</a:t>
            </a:r>
          </a:p>
        </p:txBody>
      </p:sp>
      <p:sp>
        <p:nvSpPr>
          <p:cNvPr id="134" name="Google Shape;134;p5"/>
          <p:cNvSpPr txBox="1"/>
          <p:nvPr/>
        </p:nvSpPr>
        <p:spPr>
          <a:xfrm>
            <a:off x="4635734" y="964090"/>
            <a:ext cx="5369754" cy="405111"/>
          </a:xfrm>
          <a:prstGeom prst="rect">
            <a:avLst/>
          </a:prstGeom>
          <a:noFill/>
          <a:ln>
            <a:noFill/>
          </a:ln>
        </p:spPr>
        <p:txBody>
          <a:bodyPr spcFirstLastPara="1" wrap="square" lIns="0" tIns="17125" rIns="0" bIns="0" anchor="ctr" anchorCtr="0">
            <a:spAutoFit/>
          </a:bodyPr>
          <a:lstStyle/>
          <a:p>
            <a:pPr marL="0" marR="1371600" lvl="0" indent="0" algn="r" rtl="1">
              <a:lnSpc>
                <a:spcPct val="90000"/>
              </a:lnSpc>
              <a:spcBef>
                <a:spcPts val="0"/>
              </a:spcBef>
              <a:spcAft>
                <a:spcPts val="0"/>
              </a:spcAft>
              <a:buClr>
                <a:srgbClr val="1B969B"/>
              </a:buClr>
              <a:buSzPts val="2800"/>
              <a:buFont typeface="Assistant ExtraBold"/>
              <a:buNone/>
            </a:pPr>
            <a:r>
              <a:rPr lang="he-IL"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rPr>
              <a:t>&gt;&gt;</a:t>
            </a:r>
            <a:r>
              <a:rPr lang="iw-IL"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rPr>
              <a:t>הרבי</a:t>
            </a:r>
            <a:endParaRPr sz="2800" dirty="0">
              <a:solidFill>
                <a:srgbClr val="1B969B"/>
              </a:solidFill>
              <a:latin typeface="Almoni Tzar ML v5 AAA DemiBold" panose="00000706000000000000" pitchFamily="50" charset="-79"/>
              <a:ea typeface="Assistant ExtraBold"/>
              <a:cs typeface="Almoni Tzar ML v5 AAA DemiBold" panose="00000706000000000000" pitchFamily="50" charset="-79"/>
              <a:sym typeface="Assistant ExtraBold"/>
            </a:endParaRPr>
          </a:p>
        </p:txBody>
      </p:sp>
      <p:cxnSp>
        <p:nvCxnSpPr>
          <p:cNvPr id="2" name="מחבר ישר 1">
            <a:extLst>
              <a:ext uri="{FF2B5EF4-FFF2-40B4-BE49-F238E27FC236}">
                <a16:creationId xmlns:a16="http://schemas.microsoft.com/office/drawing/2014/main" id="{4371928B-CE3F-0DD8-7508-668C39023FE1}"/>
              </a:ext>
            </a:extLst>
          </p:cNvPr>
          <p:cNvCxnSpPr>
            <a:cxnSpLocks/>
          </p:cNvCxnSpPr>
          <p:nvPr/>
        </p:nvCxnSpPr>
        <p:spPr>
          <a:xfrm>
            <a:off x="9322594" y="1350718"/>
            <a:ext cx="682894"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
        <p:nvSpPr>
          <p:cNvPr id="3" name="Google Shape;110;p3">
            <a:extLst>
              <a:ext uri="{FF2B5EF4-FFF2-40B4-BE49-F238E27FC236}">
                <a16:creationId xmlns:a16="http://schemas.microsoft.com/office/drawing/2014/main" id="{3D0C63F6-AF3E-D0A3-80B4-C9C9F0046AAE}"/>
              </a:ext>
            </a:extLst>
          </p:cNvPr>
          <p:cNvSpPr txBox="1"/>
          <p:nvPr/>
        </p:nvSpPr>
        <p:spPr>
          <a:xfrm>
            <a:off x="2002536" y="1689283"/>
            <a:ext cx="8007736" cy="462109"/>
          </a:xfrm>
          <a:prstGeom prst="rect">
            <a:avLst/>
          </a:prstGeom>
          <a:noFill/>
          <a:ln>
            <a:noFill/>
          </a:ln>
        </p:spPr>
        <p:txBody>
          <a:bodyPr spcFirstLastPara="1" wrap="square" lIns="0" tIns="11425" rIns="0" bIns="0" anchor="t" anchorCtr="0">
            <a:spAutoFit/>
          </a:bodyPr>
          <a:lstStyle/>
          <a:p>
            <a:pPr marL="12700" marR="5080" lvl="0" indent="0" algn="just" rtl="1">
              <a:lnSpc>
                <a:spcPct val="121500"/>
              </a:lnSpc>
              <a:spcBef>
                <a:spcPts val="0"/>
              </a:spcBef>
              <a:spcAft>
                <a:spcPts val="0"/>
              </a:spcAft>
              <a:buNone/>
            </a:pPr>
            <a:r>
              <a:rPr lang="he-IL" sz="2400" b="1" i="0" u="none" strike="noStrike" cap="none" dirty="0">
                <a:solidFill>
                  <a:srgbClr val="231F20"/>
                </a:solidFill>
                <a:latin typeface="FrankRe DL v2 AAA" pitchFamily="50" charset="-79"/>
                <a:ea typeface="FrankRe DL v2 AAA" pitchFamily="50" charset="-79"/>
                <a:cs typeface="FrankRe DL v2 AAA" pitchFamily="50" charset="-79"/>
                <a:sym typeface="Arial"/>
              </a:rPr>
              <a:t>הסיוע של הצדיק מתרחש כאשר הולכים להתפלל על הציון </a:t>
            </a:r>
            <a:endParaRPr lang="iw-IL" sz="1200" b="1" dirty="0">
              <a:latin typeface="FrankRe DL v2 AAA" pitchFamily="50" charset="-79"/>
              <a:ea typeface="FrankRe DL v2 AAA" pitchFamily="50" charset="-79"/>
              <a:cs typeface="FrankRe DL v2 AAA" pitchFamily="50" charset="-79"/>
            </a:endParaRPr>
          </a:p>
        </p:txBody>
      </p:sp>
    </p:spTree>
    <p:extLst>
      <p:ext uri="{BB962C8B-B14F-4D97-AF65-F5344CB8AC3E}">
        <p14:creationId xmlns:p14="http://schemas.microsoft.com/office/powerpoint/2010/main" val="1664393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2002536" y="1623139"/>
            <a:ext cx="8007736" cy="5012906"/>
          </a:xfrm>
          <a:prstGeom prst="rect">
            <a:avLst/>
          </a:prstGeom>
          <a:noFill/>
          <a:ln>
            <a:noFill/>
          </a:ln>
        </p:spPr>
        <p:txBody>
          <a:bodyPr spcFirstLastPara="1" wrap="square" lIns="0" tIns="11425" rIns="0" bIns="0" anchor="t" anchorCtr="0">
            <a:spAutoFit/>
          </a:bodyPr>
          <a:lstStyle/>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ט"ז שבט תשי"ב</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בקשר לחלק השני במכתבך, נהניתי מאוד לשמוע על חפצך להשתתף בפרויקט הקדוש של האוהל עבור חותני זכר צדיק וקדוש לברכה, שנמצא עכשיו בשלבי בניה.</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צדיקים, כידוע לך, אינם זקוקים למצבת אבן לעצמם. ללא ספק הנך מודע למאמר חז"ל, שמעשיהם ופעולותיהם הטובים והנצחיים של הצדיקים במשך ימי חייהם, הם זיכרונם הנצחי.</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במיוחד כאשר מדובר על חותני, זכר צדיק וקדוש לברכה, שהקדיש את כל חייו לפעולות ממשיות בתחום הפצת התורה, חיזוק היהדות המסורתית, ייסוד חינוך הכשר, והטבת החיים היהודיים בגשמיות וברוחניות בכל מקום... צדיק שכזה אינו זקוק לעצמו למצבה הנבנית משיש. </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אמנם, עבורנו שנשארנו כאן מאחור, ואין אנו יכולים יותר לקבל השפעה מנוכחותו הגשמית אך הנעלית של צדיק גדול זה – מצבה גשמית נחוצה היא כדי לעורר את ההשפעה וההשראה רוחנית שקיבלנו מהרבי הקדוש במשך ימי חייו. האוהל מהווה מזכרת מוחשית וגלויה למקור להשפעה רוחנית זו.</a:t>
            </a:r>
          </a:p>
        </p:txBody>
      </p:sp>
      <p:sp>
        <p:nvSpPr>
          <p:cNvPr id="113" name="Google Shape;113;p3"/>
          <p:cNvSpPr txBox="1"/>
          <p:nvPr/>
        </p:nvSpPr>
        <p:spPr>
          <a:xfrm>
            <a:off x="5678423" y="1013425"/>
            <a:ext cx="4267841" cy="405111"/>
          </a:xfrm>
          <a:prstGeom prst="rect">
            <a:avLst/>
          </a:prstGeom>
          <a:noFill/>
          <a:ln>
            <a:noFill/>
          </a:ln>
        </p:spPr>
        <p:txBody>
          <a:bodyPr spcFirstLastPara="1" wrap="square" lIns="0" tIns="17125" rIns="0" bIns="0" anchor="ctr" anchorCtr="0">
            <a:spAutoFit/>
          </a:bodyPr>
          <a:lstStyle/>
          <a:p>
            <a:pPr marR="1371600" algn="r" rtl="1">
              <a:lnSpc>
                <a:spcPct val="90000"/>
              </a:lnSpc>
              <a:buClr>
                <a:srgbClr val="1B969B"/>
              </a:buClr>
              <a:buSzPts val="2800"/>
            </a:pPr>
            <a:r>
              <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מקור </a:t>
            </a:r>
            <a:r>
              <a:rPr lang="he-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9</a:t>
            </a:r>
            <a:endPar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endParaRPr>
          </a:p>
        </p:txBody>
      </p:sp>
      <p:cxnSp>
        <p:nvCxnSpPr>
          <p:cNvPr id="3" name="מחבר ישר 2">
            <a:extLst>
              <a:ext uri="{FF2B5EF4-FFF2-40B4-BE49-F238E27FC236}">
                <a16:creationId xmlns:a16="http://schemas.microsoft.com/office/drawing/2014/main" id="{D10514BB-F7A1-3075-C80C-26090C48CB02}"/>
              </a:ext>
            </a:extLst>
          </p:cNvPr>
          <p:cNvCxnSpPr/>
          <p:nvPr/>
        </p:nvCxnSpPr>
        <p:spPr>
          <a:xfrm>
            <a:off x="9146668" y="1418536"/>
            <a:ext cx="790072"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49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0" name="Google Shape;110;p3"/>
          <p:cNvSpPr txBox="1"/>
          <p:nvPr/>
        </p:nvSpPr>
        <p:spPr>
          <a:xfrm>
            <a:off x="1485900" y="1623139"/>
            <a:ext cx="8524372" cy="4935962"/>
          </a:xfrm>
          <a:prstGeom prst="rect">
            <a:avLst/>
          </a:prstGeom>
          <a:noFill/>
          <a:ln>
            <a:noFill/>
          </a:ln>
        </p:spPr>
        <p:txBody>
          <a:bodyPr spcFirstLastPara="1" wrap="square" lIns="0" tIns="11425" rIns="0" bIns="0" anchor="t" anchorCtr="0">
            <a:spAutoFit/>
          </a:bodyPr>
          <a:lstStyle/>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במובן עמוק יותר, האוהל העומד במקום הקדוש אשר שם מנוחת גופו של הצדיק, ואשר עליה מרחפת קצת מנשמתו הקדושה של הצדיק, מובדלת היא עם הקירות והגג שלה מהעולם שמסביב, ומרוממת את כל הנכנסים אליה לעולם אחר – רחוק מאוד מעולמנו הבעייתי – אל היכל קדוש ומעורר יראה, ואשר בו, למשך זמן מה, הנכנסים לשם מוצאים את עצמם בהתקשרות והתאחדות עם נשמת הצדיק.</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לאחר שנמצאים כמה רגעים במקום קדוש זה, באמצעות אמירת תפילות שם והעלאת זיכרון הצדיק הקדוש ופועלו, אנו מוצאים את עצמנו מלאים בענווה ובתשובה, ובהשראה מרוממת להוסיף אומץ ולחזק ולהמשיך במורשת הקדושה שהשאיר לנו, וללכת בדרך ה' אשר הורה ולימד אותנו.</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בוודאי שאין צורך להאריך לאדם כמוך על גודל הזכות להשתתף באוהל, כי בוודאי תבין ותעריך את כדאיות המטרה, שבה אלפים, אלפים מסוגלים לקבל, מפעם לפעם, רוממות רוחנית זו, ולשמור על קשר עם נשמת הצדיק, ולהיות מלאי השראה על ידו.</a:t>
            </a:r>
          </a:p>
          <a:p>
            <a:pPr marR="990600" algn="r" rtl="1">
              <a:spcAft>
                <a:spcPts val="600"/>
              </a:spcAft>
            </a:pPr>
            <a:r>
              <a:rPr lang="he-IL" sz="2000" dirty="0">
                <a:solidFill>
                  <a:srgbClr val="000000"/>
                </a:solidFill>
                <a:effectLst/>
                <a:latin typeface="FrankRe DL v2 AAA" pitchFamily="50" charset="-79"/>
                <a:ea typeface="FrankRe DL v2 AAA" pitchFamily="50" charset="-79"/>
                <a:cs typeface="FrankRe DL v2 AAA" pitchFamily="50" charset="-79"/>
              </a:rPr>
              <a:t>אני רוצה להוסיף את תפילותיי ואיחוליי, שאתה וכולנו נזכה ליהנות מהברכות בגשמיות וברוחניות, שחותני הצדיק מעורר תמיד על כולנו, לפני אבינו שבשמים.</a:t>
            </a:r>
          </a:p>
        </p:txBody>
      </p:sp>
      <p:sp>
        <p:nvSpPr>
          <p:cNvPr id="113" name="Google Shape;113;p3"/>
          <p:cNvSpPr txBox="1"/>
          <p:nvPr/>
        </p:nvSpPr>
        <p:spPr>
          <a:xfrm>
            <a:off x="5678423" y="1013425"/>
            <a:ext cx="4267841" cy="405111"/>
          </a:xfrm>
          <a:prstGeom prst="rect">
            <a:avLst/>
          </a:prstGeom>
          <a:noFill/>
          <a:ln>
            <a:noFill/>
          </a:ln>
        </p:spPr>
        <p:txBody>
          <a:bodyPr spcFirstLastPara="1" wrap="square" lIns="0" tIns="17125" rIns="0" bIns="0" anchor="ctr" anchorCtr="0">
            <a:spAutoFit/>
          </a:bodyPr>
          <a:lstStyle/>
          <a:p>
            <a:pPr marR="1371600" algn="r" rtl="1">
              <a:lnSpc>
                <a:spcPct val="90000"/>
              </a:lnSpc>
              <a:buClr>
                <a:srgbClr val="1B969B"/>
              </a:buClr>
              <a:buSzPts val="2800"/>
            </a:pPr>
            <a:r>
              <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מקור </a:t>
            </a:r>
            <a:r>
              <a:rPr lang="he-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rPr>
              <a:t>9</a:t>
            </a:r>
            <a:endParaRPr lang="iw-IL" sz="2800" b="0" dirty="0">
              <a:solidFill>
                <a:srgbClr val="1B969B"/>
              </a:solidFill>
              <a:latin typeface="Almoni Tzar ML v5 AAA U-Bold" panose="00000906000000000000" pitchFamily="50" charset="-79"/>
              <a:ea typeface="Assistant ExtraBold"/>
              <a:cs typeface="Almoni Tzar ML v5 AAA U-Bold" panose="00000906000000000000" pitchFamily="50" charset="-79"/>
              <a:sym typeface="Assistant ExtraBold"/>
            </a:endParaRPr>
          </a:p>
        </p:txBody>
      </p:sp>
      <p:cxnSp>
        <p:nvCxnSpPr>
          <p:cNvPr id="3" name="מחבר ישר 2">
            <a:extLst>
              <a:ext uri="{FF2B5EF4-FFF2-40B4-BE49-F238E27FC236}">
                <a16:creationId xmlns:a16="http://schemas.microsoft.com/office/drawing/2014/main" id="{D10514BB-F7A1-3075-C80C-26090C48CB02}"/>
              </a:ext>
            </a:extLst>
          </p:cNvPr>
          <p:cNvCxnSpPr/>
          <p:nvPr/>
        </p:nvCxnSpPr>
        <p:spPr>
          <a:xfrm>
            <a:off x="9146668" y="1418536"/>
            <a:ext cx="790072" cy="0"/>
          </a:xfrm>
          <a:prstGeom prst="line">
            <a:avLst/>
          </a:prstGeom>
          <a:ln w="19050">
            <a:solidFill>
              <a:srgbClr val="1B96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2595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2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87" name="Google Shape;287;p21"/>
          <p:cNvSpPr txBox="1"/>
          <p:nvPr/>
        </p:nvSpPr>
        <p:spPr>
          <a:xfrm>
            <a:off x="1365069" y="3198167"/>
            <a:ext cx="3053442" cy="461665"/>
          </a:xfrm>
          <a:prstGeom prst="rect">
            <a:avLst/>
          </a:prstGeom>
          <a:noFill/>
          <a:ln>
            <a:noFill/>
          </a:ln>
        </p:spPr>
        <p:txBody>
          <a:bodyPr spcFirstLastPara="1" wrap="square" lIns="91425" tIns="45700" rIns="91425" bIns="45700" anchor="t" anchorCtr="0">
            <a:spAutoFit/>
          </a:bodyPr>
          <a:lstStyle/>
          <a:p>
            <a:pPr marL="0" marR="0" lvl="0" indent="0" algn="l" rtl="1">
              <a:spcBef>
                <a:spcPts val="0"/>
              </a:spcBef>
              <a:spcAft>
                <a:spcPts val="0"/>
              </a:spcAft>
              <a:buNone/>
            </a:pPr>
            <a:r>
              <a:rPr lang="iw-IL" sz="2400" dirty="0">
                <a:solidFill>
                  <a:srgbClr val="31C5C2"/>
                </a:solidFill>
                <a:latin typeface="Almoni Tzar ML v5 AAA DemiBold" panose="00000706000000000000" pitchFamily="50" charset="-79"/>
                <a:ea typeface="Heebo Medium"/>
                <a:cs typeface="Almoni Tzar ML v5 AAA DemiBold" panose="00000706000000000000" pitchFamily="50" charset="-79"/>
                <a:sym typeface="Heebo Medium"/>
              </a:rPr>
              <a:t>יום חמישי בשעה 7 </a:t>
            </a:r>
            <a:endParaRPr sz="2400" dirty="0">
              <a:solidFill>
                <a:srgbClr val="31C5C2"/>
              </a:solidFill>
              <a:latin typeface="Almoni Tzar ML v5 AAA DemiBold" panose="00000706000000000000" pitchFamily="50" charset="-79"/>
              <a:ea typeface="Heebo Medium"/>
              <a:cs typeface="Almoni Tzar ML v5 AAA DemiBold" panose="00000706000000000000" pitchFamily="50" charset="-79"/>
              <a:sym typeface="Heebo Medium"/>
            </a:endParaRPr>
          </a:p>
        </p:txBody>
      </p:sp>
      <p:grpSp>
        <p:nvGrpSpPr>
          <p:cNvPr id="288" name="Google Shape;288;p21"/>
          <p:cNvGrpSpPr/>
          <p:nvPr/>
        </p:nvGrpSpPr>
        <p:grpSpPr>
          <a:xfrm>
            <a:off x="861460" y="4122132"/>
            <a:ext cx="2632854" cy="630065"/>
            <a:chOff x="9646231" y="5640685"/>
            <a:chExt cx="1762795" cy="520308"/>
          </a:xfrm>
        </p:grpSpPr>
        <p:sp>
          <p:nvSpPr>
            <p:cNvPr id="289" name="Google Shape;289;p21"/>
            <p:cNvSpPr/>
            <p:nvPr/>
          </p:nvSpPr>
          <p:spPr>
            <a:xfrm>
              <a:off x="9646231" y="5640685"/>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sp>
          <p:nvSpPr>
            <p:cNvPr id="290" name="Google Shape;290;p21"/>
            <p:cNvSpPr txBox="1"/>
            <p:nvPr/>
          </p:nvSpPr>
          <p:spPr>
            <a:xfrm>
              <a:off x="9646231" y="5779750"/>
              <a:ext cx="1762795" cy="381243"/>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3600" b="0" i="0" u="none" strike="noStrike" baseline="30000" dirty="0">
                  <a:solidFill>
                    <a:schemeClr val="lt1"/>
                  </a:solidFill>
                  <a:latin typeface="Almoni Tzar ML v5 AAA DemiBold" panose="00000706000000000000" pitchFamily="50" charset="-79"/>
                  <a:ea typeface="Assistant ExtraBold"/>
                  <a:cs typeface="Almoni Tzar ML v5 AAA DemiBold" panose="00000706000000000000" pitchFamily="50" charset="-79"/>
                  <a:sym typeface="Assistant ExtraBold"/>
                </a:rPr>
                <a:t>פרשת </a:t>
              </a:r>
              <a:r>
                <a:rPr lang="he-IL" sz="3600" baseline="30000" dirty="0">
                  <a:solidFill>
                    <a:schemeClr val="lt1"/>
                  </a:solidFill>
                  <a:latin typeface="Almoni Tzar ML v5 AAA DemiBold" panose="00000706000000000000" pitchFamily="50" charset="-79"/>
                  <a:ea typeface="Assistant ExtraBold"/>
                  <a:cs typeface="Almoni Tzar ML v5 AAA DemiBold" panose="00000706000000000000" pitchFamily="50" charset="-79"/>
                  <a:sym typeface="Assistant ExtraBold"/>
                </a:rPr>
                <a:t>חוקת</a:t>
              </a:r>
              <a:endParaRPr sz="3600" b="0" i="0" u="none" strike="noStrike" baseline="30000" dirty="0">
                <a:solidFill>
                  <a:schemeClr val="lt1"/>
                </a:solidFill>
                <a:latin typeface="Almoni Tzar ML v5 AAA DemiBold" panose="00000706000000000000" pitchFamily="50" charset="-79"/>
                <a:ea typeface="Assistant ExtraBold"/>
                <a:cs typeface="Almoni Tzar ML v5 AAA DemiBold" panose="00000706000000000000" pitchFamily="50" charset="-79"/>
                <a:sym typeface="Assistant ExtraBold"/>
              </a:endParaRP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2492</Words>
  <Application>Microsoft Office PowerPoint</Application>
  <PresentationFormat>מסך רחב</PresentationFormat>
  <Paragraphs>106</Paragraphs>
  <Slides>24</Slides>
  <Notes>24</Notes>
  <HiddenSlides>0</HiddenSlides>
  <MMClips>0</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24</vt:i4>
      </vt:variant>
    </vt:vector>
  </HeadingPairs>
  <TitlesOfParts>
    <vt:vector size="35" baseType="lpstr">
      <vt:lpstr>Almoni Tzar ML v5 AAA U-Bold</vt:lpstr>
      <vt:lpstr>Almoni Tzar ML v5 AAA DemiBold</vt:lpstr>
      <vt:lpstr>Almoni Tzar ML v5 AAA Medium</vt:lpstr>
      <vt:lpstr>FrankReal</vt:lpstr>
      <vt:lpstr>FrankRe DL v2 AAA</vt:lpstr>
      <vt:lpstr>Almoni Tzar AAA</vt:lpstr>
      <vt:lpstr>Almoni Tzar ML v5 AAA</vt:lpstr>
      <vt:lpstr>Calibri</vt:lpstr>
      <vt:lpstr>Arial</vt:lpstr>
      <vt:lpstr>Assistant ExtraBold</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Chabad Eugene</dc:creator>
  <cp:lastModifiedBy>משתמש</cp:lastModifiedBy>
  <cp:revision>5</cp:revision>
  <dcterms:created xsi:type="dcterms:W3CDTF">2021-05-12T22:42:43Z</dcterms:created>
  <dcterms:modified xsi:type="dcterms:W3CDTF">2024-06-27T21:22:57Z</dcterms:modified>
</cp:coreProperties>
</file>