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embeddedFontLst>
    <p:embeddedFont>
      <p:font typeface="Assistant Light"/>
      <p:regular r:id="rId30"/>
      <p:bold r:id="rId31"/>
    </p:embeddedFont>
    <p:embeddedFont>
      <p:font typeface="Heebo Medium"/>
      <p:regular r:id="rId32"/>
      <p:bold r:id="rId33"/>
    </p:embeddedFont>
    <p:embeddedFont>
      <p:font typeface="Assistant ExtraBold"/>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5" roundtripDataSignature="AMtx7mi4aWq2xB/GOE99vbcXYW/grjky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AssistantLight-bold.fntdata"/><Relationship Id="rId30" Type="http://schemas.openxmlformats.org/officeDocument/2006/relationships/font" Target="fonts/AssistantLight-regular.fntdata"/><Relationship Id="rId11" Type="http://schemas.openxmlformats.org/officeDocument/2006/relationships/slide" Target="slides/slide7.xml"/><Relationship Id="rId33" Type="http://schemas.openxmlformats.org/officeDocument/2006/relationships/font" Target="fonts/HeeboMedium-bold.fntdata"/><Relationship Id="rId10" Type="http://schemas.openxmlformats.org/officeDocument/2006/relationships/slide" Target="slides/slide6.xml"/><Relationship Id="rId32" Type="http://schemas.openxmlformats.org/officeDocument/2006/relationships/font" Target="fonts/HeeboMedium-regular.fntdata"/><Relationship Id="rId13" Type="http://schemas.openxmlformats.org/officeDocument/2006/relationships/slide" Target="slides/slide9.xml"/><Relationship Id="rId35" Type="http://customschemas.google.com/relationships/presentationmetadata" Target="metadata"/><Relationship Id="rId12" Type="http://schemas.openxmlformats.org/officeDocument/2006/relationships/slide" Target="slides/slide8.xml"/><Relationship Id="rId34" Type="http://schemas.openxmlformats.org/officeDocument/2006/relationships/font" Target="fonts/AssistantExtraBold-bold.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5"/>
          <p:cNvSpPr/>
          <p:nvPr>
            <p:ph idx="2" type="pic"/>
          </p:nvPr>
        </p:nvSpPr>
        <p:spPr>
          <a:xfrm>
            <a:off x="5183188" y="987425"/>
            <a:ext cx="6172200" cy="4873625"/>
          </a:xfrm>
          <a:prstGeom prst="rect">
            <a:avLst/>
          </a:prstGeom>
          <a:noFill/>
          <a:ln>
            <a:noFill/>
          </a:ln>
        </p:spPr>
      </p:sp>
      <p:sp>
        <p:nvSpPr>
          <p:cNvPr id="68" name="Google Shape;68;p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90" name="Google Shape;90;p1"/>
          <p:cNvPicPr preferRelativeResize="0"/>
          <p:nvPr/>
        </p:nvPicPr>
        <p:blipFill rotWithShape="1">
          <a:blip r:embed="rId4">
            <a:alphaModFix/>
          </a:blip>
          <a:srcRect b="0" l="0" r="0" t="0"/>
          <a:stretch/>
        </p:blipFill>
        <p:spPr>
          <a:xfrm>
            <a:off x="1018676" y="1211838"/>
            <a:ext cx="3807371" cy="2285102"/>
          </a:xfrm>
          <a:prstGeom prst="rect">
            <a:avLst/>
          </a:prstGeom>
          <a:noFill/>
          <a:ln>
            <a:noFill/>
          </a:ln>
        </p:spPr>
      </p:pic>
      <p:sp>
        <p:nvSpPr>
          <p:cNvPr id="91" name="Google Shape;91;p1"/>
          <p:cNvSpPr txBox="1"/>
          <p:nvPr/>
        </p:nvSpPr>
        <p:spPr>
          <a:xfrm>
            <a:off x="1016561" y="3925391"/>
            <a:ext cx="3654894" cy="509755"/>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None/>
            </a:pPr>
            <a:r>
              <a:rPr b="1" i="0" lang="iw-IL" sz="3200" u="none" cap="none" strike="noStrike">
                <a:solidFill>
                  <a:srgbClr val="1B969B"/>
                </a:solidFill>
                <a:latin typeface="Assistant ExtraBold"/>
                <a:ea typeface="Assistant ExtraBold"/>
                <a:cs typeface="Assistant ExtraBold"/>
                <a:sym typeface="Assistant ExtraBold"/>
              </a:rPr>
              <a:t>איך משיגים ניצחון?</a:t>
            </a:r>
            <a:endParaRPr/>
          </a:p>
        </p:txBody>
      </p:sp>
      <p:sp>
        <p:nvSpPr>
          <p:cNvPr id="92" name="Google Shape;92;p1"/>
          <p:cNvSpPr txBox="1"/>
          <p:nvPr/>
        </p:nvSpPr>
        <p:spPr>
          <a:xfrm>
            <a:off x="1016559" y="4497442"/>
            <a:ext cx="3654895" cy="934871"/>
          </a:xfrm>
          <a:prstGeom prst="rect">
            <a:avLst/>
          </a:prstGeom>
          <a:noFill/>
          <a:ln>
            <a:noFill/>
          </a:ln>
        </p:spPr>
        <p:txBody>
          <a:bodyPr anchorCtr="0" anchor="t" bIns="0" lIns="0" spcFirstLastPara="1" rIns="0" wrap="square" tIns="11425">
            <a:spAutoFit/>
          </a:bodyPr>
          <a:lstStyle/>
          <a:p>
            <a:pPr indent="0" lvl="0" marL="0" marR="0" rtl="1" algn="l">
              <a:spcBef>
                <a:spcPts val="0"/>
              </a:spcBef>
              <a:spcAft>
                <a:spcPts val="0"/>
              </a:spcAft>
              <a:buNone/>
            </a:pPr>
            <a:r>
              <a:rPr b="0" i="0" lang="iw-IL" sz="2000" u="none" cap="none" strike="noStrike">
                <a:solidFill>
                  <a:schemeClr val="dk1"/>
                </a:solidFill>
                <a:latin typeface="Assistant Light"/>
                <a:ea typeface="Assistant Light"/>
                <a:cs typeface="Assistant Light"/>
                <a:sym typeface="Assistant Light"/>
              </a:rPr>
              <a:t>גם המן וגם מרדכי יודעים – הילדים הם אלו שיכריעו את גורלו של העם היהודי. וגם קצת שמחה לא תזיק... </a:t>
            </a:r>
            <a:endParaRPr/>
          </a:p>
        </p:txBody>
      </p:sp>
      <p:grpSp>
        <p:nvGrpSpPr>
          <p:cNvPr id="93" name="Google Shape;93;p1"/>
          <p:cNvGrpSpPr/>
          <p:nvPr/>
        </p:nvGrpSpPr>
        <p:grpSpPr>
          <a:xfrm>
            <a:off x="9646231" y="5640682"/>
            <a:ext cx="1762795" cy="486015"/>
            <a:chOff x="9646231" y="5640682"/>
            <a:chExt cx="1762795" cy="486015"/>
          </a:xfrm>
        </p:grpSpPr>
        <p:sp>
          <p:nvSpPr>
            <p:cNvPr id="94" name="Google Shape;94;p1"/>
            <p:cNvSpPr/>
            <p:nvPr/>
          </p:nvSpPr>
          <p:spPr>
            <a:xfrm>
              <a:off x="9646231" y="5640682"/>
              <a:ext cx="1762795" cy="486015"/>
            </a:xfrm>
            <a:prstGeom prst="rect">
              <a:avLst/>
            </a:prstGeom>
            <a:solidFill>
              <a:srgbClr val="1B96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600" u="none" cap="none" strike="noStrike">
                <a:solidFill>
                  <a:schemeClr val="lt1"/>
                </a:solidFill>
                <a:latin typeface="Calibri"/>
                <a:ea typeface="Calibri"/>
                <a:cs typeface="Calibri"/>
                <a:sym typeface="Calibri"/>
              </a:endParaRPr>
            </a:p>
          </p:txBody>
        </p:sp>
        <p:sp>
          <p:nvSpPr>
            <p:cNvPr id="95" name="Google Shape;95;p1"/>
            <p:cNvSpPr txBox="1"/>
            <p:nvPr/>
          </p:nvSpPr>
          <p:spPr>
            <a:xfrm>
              <a:off x="9646231" y="5779754"/>
              <a:ext cx="1762795" cy="33855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0" baseline="30000" i="0" lang="iw-IL" sz="2400" u="none" cap="none" strike="noStrike">
                  <a:solidFill>
                    <a:schemeClr val="lt1"/>
                  </a:solidFill>
                  <a:latin typeface="Assistant ExtraBold"/>
                  <a:ea typeface="Assistant ExtraBold"/>
                  <a:cs typeface="Assistant ExtraBold"/>
                  <a:sym typeface="Assistant ExtraBold"/>
                </a:rPr>
                <a:t>פורים קטן</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1" name="Google Shape;101;p2"/>
          <p:cNvSpPr txBox="1"/>
          <p:nvPr/>
        </p:nvSpPr>
        <p:spPr>
          <a:xfrm>
            <a:off x="1034900" y="3219526"/>
            <a:ext cx="3439129" cy="2048638"/>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None/>
            </a:pPr>
            <a:r>
              <a:rPr b="0" i="0" lang="iw-IL" sz="4400" u="none" cap="none" strike="noStrike">
                <a:solidFill>
                  <a:srgbClr val="22BCC4"/>
                </a:solidFill>
                <a:latin typeface="Assistant ExtraBold"/>
                <a:ea typeface="Assistant ExtraBold"/>
                <a:cs typeface="Assistant ExtraBold"/>
                <a:sym typeface="Assistant ExtraBold"/>
              </a:rPr>
              <a:t>א. מה פתאום פעמיים חודש אדר? </a:t>
            </a:r>
            <a:endParaRPr/>
          </a:p>
        </p:txBody>
      </p:sp>
      <p:grpSp>
        <p:nvGrpSpPr>
          <p:cNvPr id="102" name="Google Shape;102;p2"/>
          <p:cNvGrpSpPr/>
          <p:nvPr/>
        </p:nvGrpSpPr>
        <p:grpSpPr>
          <a:xfrm>
            <a:off x="9646231" y="5640682"/>
            <a:ext cx="1762795" cy="486015"/>
            <a:chOff x="9646231" y="5640682"/>
            <a:chExt cx="1762795" cy="486015"/>
          </a:xfrm>
        </p:grpSpPr>
        <p:sp>
          <p:nvSpPr>
            <p:cNvPr id="103" name="Google Shape;103;p2"/>
            <p:cNvSpPr/>
            <p:nvPr/>
          </p:nvSpPr>
          <p:spPr>
            <a:xfrm>
              <a:off x="9646231" y="5640682"/>
              <a:ext cx="1762795" cy="486015"/>
            </a:xfrm>
            <a:prstGeom prst="rect">
              <a:avLst/>
            </a:prstGeom>
            <a:solidFill>
              <a:srgbClr val="1B96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600" u="none" cap="none" strike="noStrike">
                <a:solidFill>
                  <a:schemeClr val="lt1"/>
                </a:solidFill>
                <a:latin typeface="Calibri"/>
                <a:ea typeface="Calibri"/>
                <a:cs typeface="Calibri"/>
                <a:sym typeface="Calibri"/>
              </a:endParaRPr>
            </a:p>
          </p:txBody>
        </p:sp>
        <p:sp>
          <p:nvSpPr>
            <p:cNvPr id="104" name="Google Shape;104;p2"/>
            <p:cNvSpPr txBox="1"/>
            <p:nvPr/>
          </p:nvSpPr>
          <p:spPr>
            <a:xfrm>
              <a:off x="9646231" y="5779754"/>
              <a:ext cx="1762795" cy="33855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0" baseline="30000" i="0" lang="iw-IL" sz="2400" u="none" cap="none" strike="noStrike">
                  <a:solidFill>
                    <a:schemeClr val="lt1"/>
                  </a:solidFill>
                  <a:latin typeface="Assistant ExtraBold"/>
                  <a:ea typeface="Assistant ExtraBold"/>
                  <a:cs typeface="Assistant ExtraBold"/>
                  <a:sym typeface="Assistant ExtraBold"/>
                </a:rPr>
                <a:t>פורים קטן</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10" name="Google Shape;110;p3"/>
          <p:cNvSpPr txBox="1"/>
          <p:nvPr/>
        </p:nvSpPr>
        <p:spPr>
          <a:xfrm>
            <a:off x="669471" y="1606987"/>
            <a:ext cx="9340801" cy="1191865"/>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b="0" i="0" lang="iw-IL" sz="2800" u="none" cap="none" strike="noStrike">
                <a:solidFill>
                  <a:srgbClr val="231F20"/>
                </a:solidFill>
                <a:latin typeface="Arial"/>
                <a:ea typeface="Arial"/>
                <a:cs typeface="Arial"/>
                <a:sym typeface="Arial"/>
              </a:rPr>
              <a:t>וַיֹּאמֶר ה' אֶל־מֹשֶׁה וְאֶל־אַהֲרֹן בְּאֶרֶץ מִצְרַיִם לֵאמֹר׃</a:t>
            </a:r>
            <a:endParaRPr/>
          </a:p>
          <a:p>
            <a:pPr indent="0" lvl="0" marL="12700" marR="5080" rtl="1" algn="just">
              <a:lnSpc>
                <a:spcPct val="121500"/>
              </a:lnSpc>
              <a:spcBef>
                <a:spcPts val="1290"/>
              </a:spcBef>
              <a:spcAft>
                <a:spcPts val="0"/>
              </a:spcAft>
              <a:buNone/>
            </a:pPr>
            <a:r>
              <a:rPr b="0" i="0" lang="iw-IL" sz="2800" u="none" cap="none" strike="noStrike">
                <a:solidFill>
                  <a:srgbClr val="231F20"/>
                </a:solidFill>
                <a:latin typeface="Arial"/>
                <a:ea typeface="Arial"/>
                <a:cs typeface="Arial"/>
                <a:sym typeface="Arial"/>
              </a:rPr>
              <a:t>הַחֹדֶשׁ הַזֶּה לָכֶם רֹאשׁ חֳדָשִׁים רִאשׁוֹן הוּא לָכֶם לְחׇדְשֵׁי הַשָּׁנָה.</a:t>
            </a:r>
            <a:endParaRPr/>
          </a:p>
        </p:txBody>
      </p:sp>
      <p:grpSp>
        <p:nvGrpSpPr>
          <p:cNvPr id="111" name="Google Shape;111;p3"/>
          <p:cNvGrpSpPr/>
          <p:nvPr/>
        </p:nvGrpSpPr>
        <p:grpSpPr>
          <a:xfrm>
            <a:off x="4423122" y="1010848"/>
            <a:ext cx="5587151" cy="484254"/>
            <a:chOff x="4393245" y="381558"/>
            <a:chExt cx="5369754" cy="484254"/>
          </a:xfrm>
        </p:grpSpPr>
        <p:sp>
          <p:nvSpPr>
            <p:cNvPr id="112" name="Google Shape;112;p3"/>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3" name="Google Shape;113;p3"/>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b="0" lang="iw-IL" sz="2800" u="none">
                  <a:solidFill>
                    <a:srgbClr val="1B969B"/>
                  </a:solidFill>
                  <a:latin typeface="Assistant ExtraBold"/>
                  <a:ea typeface="Assistant ExtraBold"/>
                  <a:cs typeface="Assistant ExtraBold"/>
                  <a:sym typeface="Assistant ExtraBold"/>
                </a:rPr>
                <a:t>מקור 1 </a:t>
              </a:r>
              <a:endParaRPr b="0" sz="2800" u="none">
                <a:solidFill>
                  <a:srgbClr val="1B969B"/>
                </a:solidFill>
                <a:latin typeface="Assistant ExtraBold"/>
                <a:ea typeface="Assistant ExtraBold"/>
                <a:cs typeface="Assistant ExtraBold"/>
                <a:sym typeface="Assistant ExtraBold"/>
              </a:endParaRPr>
            </a:p>
          </p:txBody>
        </p:sp>
      </p:grpSp>
      <p:sp>
        <p:nvSpPr>
          <p:cNvPr id="114" name="Google Shape;114;p3"/>
          <p:cNvSpPr txBox="1"/>
          <p:nvPr/>
        </p:nvSpPr>
        <p:spPr>
          <a:xfrm>
            <a:off x="1395663" y="988671"/>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ספר שמות, פרק י"ב, פסוקים א־ב</a:t>
            </a:r>
            <a:endParaRPr/>
          </a:p>
        </p:txBody>
      </p:sp>
      <p:sp>
        <p:nvSpPr>
          <p:cNvPr id="115" name="Google Shape;115;p3"/>
          <p:cNvSpPr txBox="1"/>
          <p:nvPr/>
        </p:nvSpPr>
        <p:spPr>
          <a:xfrm>
            <a:off x="2387058" y="3057119"/>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רש״י:</a:t>
            </a:r>
            <a:endParaRPr/>
          </a:p>
        </p:txBody>
      </p:sp>
      <p:sp>
        <p:nvSpPr>
          <p:cNvPr id="116" name="Google Shape;116;p3"/>
          <p:cNvSpPr txBox="1"/>
          <p:nvPr/>
        </p:nvSpPr>
        <p:spPr>
          <a:xfrm>
            <a:off x="669471" y="3369059"/>
            <a:ext cx="9340801" cy="2245808"/>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b="1" lang="iw-IL" sz="2800">
                <a:solidFill>
                  <a:srgbClr val="231F20"/>
                </a:solidFill>
                <a:latin typeface="Arial"/>
                <a:ea typeface="Arial"/>
                <a:cs typeface="Arial"/>
                <a:sym typeface="Arial"/>
              </a:rPr>
              <a:t>הַחֹדֶשׁ הַזֶּה: </a:t>
            </a:r>
            <a:r>
              <a:rPr lang="iw-IL" sz="2800">
                <a:solidFill>
                  <a:srgbClr val="231F20"/>
                </a:solidFill>
                <a:latin typeface="Arial"/>
                <a:ea typeface="Arial"/>
                <a:cs typeface="Arial"/>
                <a:sym typeface="Arial"/>
              </a:rPr>
              <a:t>הֶרְאָהוּ לְבָנָה בְּחִדּוּשָׁהּ וְאָמַר לוֹ, כְּשֶׁהַיָּרֵחַ מִתְחַדֵּשׁ יִהְיֶה לְךָ רֹאשׁ חֹדֶשׁ.</a:t>
            </a:r>
            <a:endParaRPr/>
          </a:p>
          <a:p>
            <a:pPr indent="0" lvl="0" marL="12700" marR="5080" rtl="1" algn="just">
              <a:lnSpc>
                <a:spcPct val="121500"/>
              </a:lnSpc>
              <a:spcBef>
                <a:spcPts val="1290"/>
              </a:spcBef>
              <a:spcAft>
                <a:spcPts val="0"/>
              </a:spcAft>
              <a:buNone/>
            </a:pPr>
            <a:r>
              <a:rPr b="1" lang="iw-IL" sz="2800">
                <a:solidFill>
                  <a:srgbClr val="231F20"/>
                </a:solidFill>
                <a:latin typeface="Arial"/>
                <a:ea typeface="Arial"/>
                <a:cs typeface="Arial"/>
                <a:sym typeface="Arial"/>
              </a:rPr>
              <a:t>הַזֶּה: </a:t>
            </a:r>
            <a:r>
              <a:rPr lang="iw-IL" sz="2800">
                <a:solidFill>
                  <a:srgbClr val="231F20"/>
                </a:solidFill>
                <a:latin typeface="Arial"/>
                <a:ea typeface="Arial"/>
                <a:cs typeface="Arial"/>
                <a:sym typeface="Arial"/>
              </a:rPr>
              <a:t>נִתְקַשָּׁה מֹשֶׁה עַל מוֹלַד הַלְּבָנָה, בְּאֵיזוֹ שִׁעוּר תֵּרָאֶה וְתִהְיֶה רְאוּיָה לְקַדֵּשׁ, וְהֶרְאָה לוֹ בְּאֶצְבַּע אֶת הַלְּבָנָה בָּרָקִיעַ וְאָמַר לוֹ "כָּזֶה רְאֵה וְקַדֵּשׁ".</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2" name="Google Shape;122;p4"/>
          <p:cNvSpPr txBox="1"/>
          <p:nvPr/>
        </p:nvSpPr>
        <p:spPr>
          <a:xfrm>
            <a:off x="669471" y="1606987"/>
            <a:ext cx="9340801" cy="1027782"/>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אֶת חַג הַמַּצּוֹת תִּשְׁמֹר, שִׁבְעַת יָמִים תֹּאכַל מַצּוֹת אֲשֶׁר צִוִּיתִךָ לְמוֹעֵד חֹדֶשׁ הָאָבִיב, כִּי בְּחֹדֶשׁ הָאָבִיב יָצָאתָ מִמִּצְרָיִם.</a:t>
            </a:r>
            <a:endParaRPr/>
          </a:p>
        </p:txBody>
      </p:sp>
      <p:grpSp>
        <p:nvGrpSpPr>
          <p:cNvPr id="123" name="Google Shape;123;p4"/>
          <p:cNvGrpSpPr/>
          <p:nvPr/>
        </p:nvGrpSpPr>
        <p:grpSpPr>
          <a:xfrm>
            <a:off x="4423122" y="1010848"/>
            <a:ext cx="5587151" cy="484254"/>
            <a:chOff x="4393245" y="381558"/>
            <a:chExt cx="5369754" cy="484254"/>
          </a:xfrm>
        </p:grpSpPr>
        <p:sp>
          <p:nvSpPr>
            <p:cNvPr id="124" name="Google Shape;124;p4"/>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5" name="Google Shape;125;p4"/>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2 </a:t>
              </a:r>
              <a:endParaRPr sz="2800">
                <a:solidFill>
                  <a:srgbClr val="1B969B"/>
                </a:solidFill>
                <a:latin typeface="Assistant ExtraBold"/>
                <a:ea typeface="Assistant ExtraBold"/>
                <a:cs typeface="Assistant ExtraBold"/>
                <a:sym typeface="Assistant ExtraBold"/>
              </a:endParaRPr>
            </a:p>
          </p:txBody>
        </p:sp>
      </p:grpSp>
      <p:sp>
        <p:nvSpPr>
          <p:cNvPr id="126" name="Google Shape;126;p4"/>
          <p:cNvSpPr txBox="1"/>
          <p:nvPr/>
        </p:nvSpPr>
        <p:spPr>
          <a:xfrm>
            <a:off x="1395663" y="988671"/>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ספר שמות, פרק ל"ד, פסוק י"ח</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id="131" name="Google Shape;131;p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32" name="Google Shape;132;p5"/>
          <p:cNvSpPr txBox="1"/>
          <p:nvPr/>
        </p:nvSpPr>
        <p:spPr>
          <a:xfrm>
            <a:off x="669471" y="1606987"/>
            <a:ext cx="9340801" cy="2079095"/>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וְכַמָּה יְתֵרָה שְׁנַת הַחַמָּה עַל שְׁנַת הַלְּבָנָה? קָרוֹב מֵאַחַד עָשָׂר יוֹם. לְפִיכָךְ, כְּשֶׁיִּתְקַבֵּץ מִן הַתּוֹסֶפֶת הַזֹּאת כְּמוֹ שְׁלֹשִׁים יוֹם אוֹ פָּחוֹת מְעַט אוֹ יוֹתֵר מְעַט, מוֹסִיפִין חֹדֶשׁ אֶחָד וְעוֹשִׂין אוֹתָהּ הַשָּׁנָה שְׁלֹשָׁה עָשָׂר חֹדֶשׁ, וְהִיא הַנִּקְרֵאת שָׁנָה מְעֻבֶּרֶת. </a:t>
            </a:r>
            <a:endParaRPr/>
          </a:p>
        </p:txBody>
      </p:sp>
      <p:grpSp>
        <p:nvGrpSpPr>
          <p:cNvPr id="133" name="Google Shape;133;p5"/>
          <p:cNvGrpSpPr/>
          <p:nvPr/>
        </p:nvGrpSpPr>
        <p:grpSpPr>
          <a:xfrm>
            <a:off x="4423122" y="1010848"/>
            <a:ext cx="5587151" cy="484254"/>
            <a:chOff x="4393245" y="381558"/>
            <a:chExt cx="5369754" cy="484254"/>
          </a:xfrm>
        </p:grpSpPr>
        <p:sp>
          <p:nvSpPr>
            <p:cNvPr id="134" name="Google Shape;134;p5"/>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35" name="Google Shape;135;p5"/>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3 </a:t>
              </a:r>
              <a:endParaRPr sz="2800">
                <a:solidFill>
                  <a:srgbClr val="1B969B"/>
                </a:solidFill>
                <a:latin typeface="Assistant ExtraBold"/>
                <a:ea typeface="Assistant ExtraBold"/>
                <a:cs typeface="Assistant ExtraBold"/>
                <a:sym typeface="Assistant ExtraBold"/>
              </a:endParaRPr>
            </a:p>
          </p:txBody>
        </p:sp>
      </p:grpSp>
      <p:sp>
        <p:nvSpPr>
          <p:cNvPr id="136" name="Google Shape;136;p5"/>
          <p:cNvSpPr txBox="1"/>
          <p:nvPr/>
        </p:nvSpPr>
        <p:spPr>
          <a:xfrm>
            <a:off x="1395663" y="988671"/>
            <a:ext cx="7528200" cy="36930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רמב"ם – משנה תורה, הלכות קידוש החודש, פרק א', הלכות א-ב</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6"/>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142" name="Google Shape;142;p6"/>
          <p:cNvSpPr txBox="1"/>
          <p:nvPr/>
        </p:nvSpPr>
        <p:spPr>
          <a:xfrm>
            <a:off x="669471" y="2563736"/>
            <a:ext cx="9340801" cy="2079095"/>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וְאֵין מוֹסִיפִין לְעוֹלָם – אֶלָּא אֲדָר, וְעוֹשִׂין אוֹתָהּ שָׁנָה שְׁנֵי אֲדָרִין: אֲדָר רִאשׁוֹן וַאֲדָר שֵׁנִי. וּמִפְּנֵי מָה מוֹסִיפִין חֹדֶשׁ זֶה? מִפְּנֵי זְמַן הָאָבִיב, כְּדֵי שֶׁיְּהֵא הַפֶּסַח בְּאוֹתוֹ זְמַן, שֶׁנֶּאֱמַר1 "שָׁמוֹר אֶת חֹדֶשׁ הָאָבִיב", שֶׁיִּהְיֶה חֹדֶשׁ זֶה בִּזְמַן הָאָבִיב. וְלוּלֵא הוֹסָפַת הַחֹדֶשׁ הַזֶּה, הַפֶּסַח בָּא פְּעָמִים בִּימוֹת הַחַמָּה וּפְעָמִים בִּימוֹת הַגְּשָׁמִים.</a:t>
            </a:r>
            <a:endParaRPr/>
          </a:p>
        </p:txBody>
      </p:sp>
      <p:grpSp>
        <p:nvGrpSpPr>
          <p:cNvPr id="143" name="Google Shape;143;p6"/>
          <p:cNvGrpSpPr/>
          <p:nvPr/>
        </p:nvGrpSpPr>
        <p:grpSpPr>
          <a:xfrm>
            <a:off x="4423122" y="1486336"/>
            <a:ext cx="5587151" cy="484254"/>
            <a:chOff x="4393245" y="381558"/>
            <a:chExt cx="5369754" cy="484254"/>
          </a:xfrm>
        </p:grpSpPr>
        <p:sp>
          <p:nvSpPr>
            <p:cNvPr id="144" name="Google Shape;144;p6"/>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5" name="Google Shape;145;p6"/>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4 </a:t>
              </a:r>
              <a:endParaRPr/>
            </a:p>
          </p:txBody>
        </p:sp>
      </p:grpSp>
      <p:sp>
        <p:nvSpPr>
          <p:cNvPr id="146" name="Google Shape;146;p6"/>
          <p:cNvSpPr txBox="1"/>
          <p:nvPr/>
        </p:nvSpPr>
        <p:spPr>
          <a:xfrm>
            <a:off x="1395663" y="1464159"/>
            <a:ext cx="7528200" cy="36930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רמב"ם משנה תורה, הלכות קידוש החודש, פרק ד', הלכה א׳</a:t>
            </a:r>
            <a:endParaRPr/>
          </a:p>
        </p:txBody>
      </p:sp>
      <p:sp>
        <p:nvSpPr>
          <p:cNvPr id="147" name="Google Shape;147;p6"/>
          <p:cNvSpPr txBox="1"/>
          <p:nvPr/>
        </p:nvSpPr>
        <p:spPr>
          <a:xfrm>
            <a:off x="2415049" y="2221657"/>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איפה ממקמים את החודש הנוסף? </a:t>
            </a:r>
            <a:endParaRPr/>
          </a:p>
        </p:txBody>
      </p:sp>
      <p:sp>
        <p:nvSpPr>
          <p:cNvPr id="148" name="Google Shape;148;p6"/>
          <p:cNvSpPr txBox="1"/>
          <p:nvPr/>
        </p:nvSpPr>
        <p:spPr>
          <a:xfrm>
            <a:off x="2423634" y="1078362"/>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אדר ראשון ואדר שני</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7"/>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154" name="Google Shape;154;p7"/>
          <p:cNvSpPr txBox="1"/>
          <p:nvPr/>
        </p:nvSpPr>
        <p:spPr>
          <a:xfrm>
            <a:off x="669471" y="2088248"/>
            <a:ext cx="9340800" cy="2245800"/>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רַבִּי אֱלִיעֶזֶר בְּרַבִּי יוֹסֵי אוֹמֵר: אֵין קוֹרִין אוֹתָהּ (את המגילה) בַּאֲדָר הַשֵּׁנִי, שֶׁכׇּל מִצְוֹת שֶׁנּוֹהֲגוֹת בַּשֵּׁנִי נוֹהֲגוֹת בָּרִאשׁוֹן. (=חוגגים פורים בחודש אדר הראשון).</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רַבָּן שִׁמְעוֹן בֶּן גַּמְלִיאֵל אוֹמֵר מִשּׁוּם רַבִּי יוֹסֵי: אַף קוֹרִין אוֹתָהּ בַּאֲדָר הַשֵּׁנִי, שֶׁכׇּל מִצְוֹת שֶׁנּוֹהֲגוֹת בַּשֵּׁנִי אֵין נוֹהֲגוֹת בָּרִאשׁוֹן.  (= חוגגים פורים בחודש אדר השני).</a:t>
            </a:r>
            <a:endParaRPr/>
          </a:p>
        </p:txBody>
      </p:sp>
      <p:grpSp>
        <p:nvGrpSpPr>
          <p:cNvPr id="155" name="Google Shape;155;p7"/>
          <p:cNvGrpSpPr/>
          <p:nvPr/>
        </p:nvGrpSpPr>
        <p:grpSpPr>
          <a:xfrm>
            <a:off x="4423122" y="1010848"/>
            <a:ext cx="5587151" cy="484254"/>
            <a:chOff x="4393245" y="381558"/>
            <a:chExt cx="5369754" cy="484254"/>
          </a:xfrm>
        </p:grpSpPr>
        <p:sp>
          <p:nvSpPr>
            <p:cNvPr id="156" name="Google Shape;156;p7"/>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7" name="Google Shape;157;p7"/>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5 </a:t>
              </a:r>
              <a:endParaRPr/>
            </a:p>
          </p:txBody>
        </p:sp>
      </p:grpSp>
      <p:sp>
        <p:nvSpPr>
          <p:cNvPr id="158" name="Google Shape;158;p7"/>
          <p:cNvSpPr txBox="1"/>
          <p:nvPr/>
        </p:nvSpPr>
        <p:spPr>
          <a:xfrm>
            <a:off x="1395663" y="988671"/>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תלמוד בבלי, מסכת מגילה, דף ו', ב</a:t>
            </a:r>
            <a:endParaRPr/>
          </a:p>
        </p:txBody>
      </p:sp>
      <p:sp>
        <p:nvSpPr>
          <p:cNvPr id="159" name="Google Shape;159;p7"/>
          <p:cNvSpPr txBox="1"/>
          <p:nvPr/>
        </p:nvSpPr>
        <p:spPr>
          <a:xfrm>
            <a:off x="2415049" y="1746169"/>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ומתי נחגוג את חג פורים?</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8"/>
          <p:cNvPicPr preferRelativeResize="0"/>
          <p:nvPr/>
        </p:nvPicPr>
        <p:blipFill rotWithShape="1">
          <a:blip r:embed="rId3">
            <a:alphaModFix/>
          </a:blip>
          <a:srcRect b="0" l="0" r="0" t="0"/>
          <a:stretch/>
        </p:blipFill>
        <p:spPr>
          <a:xfrm>
            <a:off x="0" y="333395"/>
            <a:ext cx="12192000" cy="6858000"/>
          </a:xfrm>
          <a:prstGeom prst="rect">
            <a:avLst/>
          </a:prstGeom>
          <a:noFill/>
          <a:ln>
            <a:noFill/>
          </a:ln>
        </p:spPr>
      </p:pic>
      <p:sp>
        <p:nvSpPr>
          <p:cNvPr id="165" name="Google Shape;165;p8"/>
          <p:cNvSpPr txBox="1"/>
          <p:nvPr/>
        </p:nvSpPr>
        <p:spPr>
          <a:xfrm>
            <a:off x="625371" y="3017503"/>
            <a:ext cx="9340800" cy="1489800"/>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אֶלָּא רַבָּן שִׁמְעוֹן בֶּן גַּמְלִיאֵל מַה טַעַם דְּבָרָיו? אָמַר רַבִּי טָבִי: טַעַם דִּבְרֵי רַבִּי שִׁמְעוֹן בֶּן גַּמְלִיאֵל הוּא, שֶׁלִּסְמֹךְ גְּאֻלָּה לִגְאֻלָּה עָדִיף הוּא, וְרָאוּי לִסְמֹךְ גְּאֻלַּת פּוּרִים לִגְאֻלַּת פֶּסַח.</a:t>
            </a:r>
            <a:endParaRPr/>
          </a:p>
        </p:txBody>
      </p:sp>
      <p:sp>
        <p:nvSpPr>
          <p:cNvPr id="166" name="Google Shape;166;p8"/>
          <p:cNvSpPr txBox="1"/>
          <p:nvPr/>
        </p:nvSpPr>
        <p:spPr>
          <a:xfrm>
            <a:off x="2299108" y="4866987"/>
            <a:ext cx="7711200" cy="70800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מה עושים בפועל?</a:t>
            </a:r>
            <a:endParaRPr/>
          </a:p>
        </p:txBody>
      </p:sp>
      <p:sp>
        <p:nvSpPr>
          <p:cNvPr id="167" name="Google Shape;167;p8"/>
          <p:cNvSpPr txBox="1"/>
          <p:nvPr/>
        </p:nvSpPr>
        <p:spPr>
          <a:xfrm>
            <a:off x="669496" y="5313927"/>
            <a:ext cx="9340800" cy="966300"/>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אָמַר רַבִּי חִיָּיא בַּר אָבִין אָמַר רַבִּי יוֹחָנָן: הַלָכָה כְּרַבָּן שִׁמְעוֹן בֶּן גַּמְלִיאֵל שֶׁאָמַר מִשּׁוּם רַבִּי יוֹסֵי.</a:t>
            </a:r>
            <a:endParaRPr/>
          </a:p>
        </p:txBody>
      </p:sp>
      <p:sp>
        <p:nvSpPr>
          <p:cNvPr id="168" name="Google Shape;168;p8"/>
          <p:cNvSpPr txBox="1"/>
          <p:nvPr/>
        </p:nvSpPr>
        <p:spPr>
          <a:xfrm>
            <a:off x="669496" y="1339551"/>
            <a:ext cx="9340800" cy="1489800"/>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רַבִּי אֱלִיעֶזֶר בְּרַבִּי יוֹסֵי מִסְתַּבֵּר הַטַּעַם שֶׁל דְּבָרָיו, שֶׁכֵּן כְּלָל הוּא שֶׁאֵין מַעֲבִירִין עַל הַמִּצְוֹת, שֶׁכַּאֲשֶׁר בָּאָה לְיָדוֹ שֶׁל אָדָם מִצְוָה אֵין לִדְחוֹתָהּ וְיֵשׁ לַעֲשׂוֹתָהּ מִיָּד.</a:t>
            </a:r>
            <a:endParaRPr/>
          </a:p>
        </p:txBody>
      </p:sp>
      <p:sp>
        <p:nvSpPr>
          <p:cNvPr id="169" name="Google Shape;169;p8"/>
          <p:cNvSpPr txBox="1"/>
          <p:nvPr/>
        </p:nvSpPr>
        <p:spPr>
          <a:xfrm>
            <a:off x="2347421" y="798149"/>
            <a:ext cx="7711200" cy="70800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מה הסיבה של כל אחד מהם?</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9"/>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175" name="Google Shape;175;p9"/>
          <p:cNvSpPr txBox="1"/>
          <p:nvPr/>
        </p:nvSpPr>
        <p:spPr>
          <a:xfrm>
            <a:off x="669471" y="2563736"/>
            <a:ext cx="9340800" cy="2537100"/>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יוֹם י"ד וט"ו שֶׁבַּאֲדָר רִאשׁוֹן אֵין נוֹפְלִין עַל פְּנֵיהֶם, וְאֵין אוֹמְרִים מִזְמוֹר יַעַנְךָ ה' בְּיוֹם צָרָה, וַאֲסוּרִים בְּהֶסְפֵּד וְתַעֲנִית.</a:t>
            </a:r>
            <a:endParaRPr sz="2800">
              <a:solidFill>
                <a:srgbClr val="231F20"/>
              </a:solidFill>
            </a:endParaRPr>
          </a:p>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ה</a:t>
            </a:r>
            <a:r>
              <a:rPr lang="iw-IL" sz="2800">
                <a:solidFill>
                  <a:srgbClr val="231F20"/>
                </a:solidFill>
              </a:rPr>
              <a:t>גהת הרמ"א</a:t>
            </a:r>
            <a:r>
              <a:rPr lang="iw-IL" sz="2800">
                <a:solidFill>
                  <a:srgbClr val="231F20"/>
                </a:solidFill>
                <a:latin typeface="Arial"/>
                <a:ea typeface="Arial"/>
                <a:cs typeface="Arial"/>
                <a:sym typeface="Arial"/>
              </a:rPr>
              <a:t>: יֵשׁ אוֹמְרִים שֶׁחַיָּב לְהַרְבּוֹת בְּמִשְׁתֶּה וְשִׂמְחָה בי"ד שֶׁבַּאֲדָר רִאשׁוֹן וְאֵין נוֹהֲגִין כֵּן. מִכָּל מָקוֹם יַרְבֶּה קְצָת בַּסְּעוּדָה כְּדֵי לָצֵאת יְדֵי הַמַּחְמִירִים. וְטוֹב לֵב מִשְׁתֶּה תָמִיד.</a:t>
            </a:r>
            <a:endParaRPr/>
          </a:p>
        </p:txBody>
      </p:sp>
      <p:grpSp>
        <p:nvGrpSpPr>
          <p:cNvPr id="176" name="Google Shape;176;p9"/>
          <p:cNvGrpSpPr/>
          <p:nvPr/>
        </p:nvGrpSpPr>
        <p:grpSpPr>
          <a:xfrm>
            <a:off x="4423122" y="1486336"/>
            <a:ext cx="5587151" cy="484254"/>
            <a:chOff x="4393245" y="381558"/>
            <a:chExt cx="5369754" cy="484254"/>
          </a:xfrm>
        </p:grpSpPr>
        <p:sp>
          <p:nvSpPr>
            <p:cNvPr id="177" name="Google Shape;177;p9"/>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8" name="Google Shape;178;p9"/>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6 </a:t>
              </a:r>
              <a:endParaRPr/>
            </a:p>
          </p:txBody>
        </p:sp>
      </p:grpSp>
      <p:sp>
        <p:nvSpPr>
          <p:cNvPr id="179" name="Google Shape;179;p9"/>
          <p:cNvSpPr txBox="1"/>
          <p:nvPr/>
        </p:nvSpPr>
        <p:spPr>
          <a:xfrm>
            <a:off x="1395663" y="1464159"/>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שולחן ערוך, סימן תרצ״ז </a:t>
            </a:r>
            <a:endParaRPr/>
          </a:p>
        </p:txBody>
      </p:sp>
      <p:sp>
        <p:nvSpPr>
          <p:cNvPr id="180" name="Google Shape;180;p9"/>
          <p:cNvSpPr txBox="1"/>
          <p:nvPr/>
        </p:nvSpPr>
        <p:spPr>
          <a:xfrm>
            <a:off x="2415049" y="2221657"/>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מהי אם כן המשמעות של י״ד אדר ראשון?</a:t>
            </a:r>
            <a:endParaRPr/>
          </a:p>
        </p:txBody>
      </p:sp>
      <p:sp>
        <p:nvSpPr>
          <p:cNvPr id="181" name="Google Shape;181;p9"/>
          <p:cNvSpPr txBox="1"/>
          <p:nvPr/>
        </p:nvSpPr>
        <p:spPr>
          <a:xfrm>
            <a:off x="2423634" y="1078362"/>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פורים קטן</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1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87" name="Google Shape;187;p10"/>
          <p:cNvSpPr txBox="1"/>
          <p:nvPr/>
        </p:nvSpPr>
        <p:spPr>
          <a:xfrm>
            <a:off x="1034901" y="3429000"/>
            <a:ext cx="3207900" cy="2726400"/>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None/>
            </a:pPr>
            <a:r>
              <a:rPr lang="iw-IL" sz="4400">
                <a:solidFill>
                  <a:srgbClr val="22BCC4"/>
                </a:solidFill>
                <a:latin typeface="Assistant ExtraBold"/>
                <a:ea typeface="Assistant ExtraBold"/>
                <a:cs typeface="Assistant ExtraBold"/>
                <a:sym typeface="Assistant ExtraBold"/>
              </a:rPr>
              <a:t>ב. ׳פורים קטן הידוע׳ בחסידות חב״ד</a:t>
            </a:r>
            <a:endParaRPr sz="11500">
              <a:solidFill>
                <a:srgbClr val="22BCC4"/>
              </a:solidFill>
              <a:latin typeface="Assistant ExtraBold"/>
              <a:ea typeface="Assistant ExtraBold"/>
              <a:cs typeface="Assistant ExtraBold"/>
              <a:sym typeface="Assistant ExtraBold"/>
            </a:endParaRPr>
          </a:p>
        </p:txBody>
      </p:sp>
      <p:grpSp>
        <p:nvGrpSpPr>
          <p:cNvPr id="188" name="Google Shape;188;p10"/>
          <p:cNvGrpSpPr/>
          <p:nvPr/>
        </p:nvGrpSpPr>
        <p:grpSpPr>
          <a:xfrm>
            <a:off x="9646231" y="5640682"/>
            <a:ext cx="1762795" cy="486015"/>
            <a:chOff x="9646231" y="5640682"/>
            <a:chExt cx="1762795" cy="486015"/>
          </a:xfrm>
        </p:grpSpPr>
        <p:sp>
          <p:nvSpPr>
            <p:cNvPr id="189" name="Google Shape;189;p10"/>
            <p:cNvSpPr/>
            <p:nvPr/>
          </p:nvSpPr>
          <p:spPr>
            <a:xfrm>
              <a:off x="9646231" y="5640682"/>
              <a:ext cx="1762795" cy="486015"/>
            </a:xfrm>
            <a:prstGeom prst="rect">
              <a:avLst/>
            </a:prstGeom>
            <a:solidFill>
              <a:srgbClr val="1B96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190" name="Google Shape;190;p10"/>
            <p:cNvSpPr txBox="1"/>
            <p:nvPr/>
          </p:nvSpPr>
          <p:spPr>
            <a:xfrm>
              <a:off x="9646231" y="5779754"/>
              <a:ext cx="1762795" cy="33855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aseline="30000" lang="iw-IL" sz="2400">
                  <a:solidFill>
                    <a:schemeClr val="lt1"/>
                  </a:solidFill>
                  <a:latin typeface="Assistant ExtraBold"/>
                  <a:ea typeface="Assistant ExtraBold"/>
                  <a:cs typeface="Assistant ExtraBold"/>
                  <a:sym typeface="Assistant ExtraBold"/>
                </a:rPr>
                <a:t>פורים קטן</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11"/>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196" name="Google Shape;196;p11"/>
          <p:cNvSpPr txBox="1"/>
          <p:nvPr/>
        </p:nvSpPr>
        <p:spPr>
          <a:xfrm>
            <a:off x="669471" y="2088248"/>
            <a:ext cx="9340801" cy="4348434"/>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"וְקִבֵּל הַיְּהוּדִים אֵת אֲשֶׁר הֵחֵלּוּ לַעֲשׂוֹת". שֶׁעַתָּה בִּזְמַן הַגָּלוּת הֵם קִבְּלוּ מָה שֶׁהֵחֵלּוּ כְּבָר בִּזְמַן שֶׁל מַתָּן תּוֹרָה. וּכְאָמְרָם זַ"ל עַל הַפָּסוּק קִיְּמוּ וְקַבְּלוּ הַיְּהוּדִים וכו', שֶׁקִּיְּמוּ עַתָּה מָה שֶׁקִּבְּלוּ כְּבָר בַּזְּמַן שֶׁל מַתַּן תּוֹרָה.</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שְׁלִכְאוֹרָה הוּא דָּבָר נִפְלָא, כִּי בְּמַתַּן תּוֹרָה הָיוּ יִשְׂרָאֵל בְּתַכְלִית הָעִלּוּי דִּגְאֻלָּהּ, וְהָיוּ בְּמַעֲמָד וּמַצָּב מְשֻׁבָּח בְּיוֹתֵר בְּעִנְיַן הַחֵרוּת וְהַחֹפֶשׁ, וְרָאוּ כַּמָּה אוֹתוֹת וּמוֹפְתִים בִּיצִיאַת מִצְרַיִם, שֶׁהוּא מָה שֶׁבַּטֶּבַע מַמָּשׁ הָיָה נִכָּר וְנִרְאֶה בּוֹ הַכֹּחַ וְהַחִיּוּת הָאֱלֹקִי שֶׁלְּמַעְלָה מֵהַטֶּבַע, וּבִפְרָט בִּקְרִיעַת יַם סוּף, עַד כִּי בְּבוֹאָם לְהַר סִינַי הָיוּ בְּתַכְלִית הָעִלּוּי, וְהָיָה גִּלּוּי אֱלוֹקוּת בְּמוּחָשׁ מַמָּשׁ.</a:t>
            </a:r>
            <a:endParaRPr/>
          </a:p>
        </p:txBody>
      </p:sp>
      <p:grpSp>
        <p:nvGrpSpPr>
          <p:cNvPr id="197" name="Google Shape;197;p11"/>
          <p:cNvGrpSpPr/>
          <p:nvPr/>
        </p:nvGrpSpPr>
        <p:grpSpPr>
          <a:xfrm>
            <a:off x="4423122" y="1010848"/>
            <a:ext cx="5587151" cy="484254"/>
            <a:chOff x="4393245" y="381558"/>
            <a:chExt cx="5369754" cy="484254"/>
          </a:xfrm>
        </p:grpSpPr>
        <p:sp>
          <p:nvSpPr>
            <p:cNvPr id="198" name="Google Shape;198;p11"/>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9" name="Google Shape;199;p11"/>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7 </a:t>
              </a:r>
              <a:endParaRPr/>
            </a:p>
          </p:txBody>
        </p:sp>
      </p:grpSp>
      <p:sp>
        <p:nvSpPr>
          <p:cNvPr id="200" name="Google Shape;200;p11"/>
          <p:cNvSpPr txBox="1"/>
          <p:nvPr/>
        </p:nvSpPr>
        <p:spPr>
          <a:xfrm>
            <a:off x="1395663" y="988671"/>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ספר המאמרים תרפ"ו-תרפ"ז, עמ' קי</a:t>
            </a:r>
            <a:endParaRPr/>
          </a:p>
        </p:txBody>
      </p:sp>
      <p:sp>
        <p:nvSpPr>
          <p:cNvPr id="201" name="Google Shape;201;p11"/>
          <p:cNvSpPr txBox="1"/>
          <p:nvPr/>
        </p:nvSpPr>
        <p:spPr>
          <a:xfrm>
            <a:off x="2415049" y="1746169"/>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דבר נפלא</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12"/>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207" name="Google Shape;207;p12"/>
          <p:cNvSpPr txBox="1"/>
          <p:nvPr/>
        </p:nvSpPr>
        <p:spPr>
          <a:xfrm>
            <a:off x="1044046" y="48903"/>
            <a:ext cx="9340800" cy="6891900"/>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וּבִזְמַן הַגָּלוּת הוּא הַהֵפֶךְ מִזֶּה מַמָּשׁ, שֶׁ"אוֹתוֹתֵינוּ לֹא רָאִינוּ", כִּי הָאוֹר וְהַחִיּוּת הָאֱלֹקִי אֵינוֹ נִרְאֶה כְּלָל בְּגָלוּי, וְאַדְּרַבָּא הַחֹשֶׁךְ יְכַסֶּה אֶרֶץ בְּרִבּוּי צִמְצוּמִים וְהָעֲלָמוֹת וְהֶסְתֵּרִים. אֲשֶׁר כָּל גָּלוּת הוּא בְּדֻגְמַת גָּלוּת מִצְרַיִם. דִּכְשֵׁם שֶׁבְּגָלוּת מִצְרַיִם כְּתִיב ״וְלֹא שָׁמְעוּ אֶל מֹשֶׁה מִקֹּצֶר רוּחַ וּמֵעֲבֹדָה קָשָׁה בַּעֲבוֹדַת פֶּרֶךְ״, כֵּן הוּא בְּכָל גָּלוּת וְגָלוּת, אֲשֶׁר כָּל אֶחָד בְּנַפְשׁוֹ יָבִיא לַחְמוֹ, בְּכַמָּה נִסְיוֹנוֹת בְּקִיּוּם הַתּוֹרָה וּמִצְווֹת, וּבְזֵעַת אַפּוֹ בַּעֲבוֹדָה קָשָׁה מֵאָז קוּמוֹ בַּבֹּקֶר עַד שָׁעָה מְאֻחֶרֶת בַּלַּיְלָה, בְּאֹפֶן אֲשֶׁר אֵין לוֹ זְמַן לֹא עַל תְּפִלָּה וְלֹא עַל תּוֹרָה, וְכָל הַיּוֹם הָלֹךְ יֵלֵךְ בְּטִרְדָּה עֲצוּמָה, דְּבַבֹּקֶר יֹאמַר מִי יִתֵּן עֶרֶב וּבָעֶרֶב יֹאמַר מִי יִתֵּן בֹּקֶר, וּמְבֻלְבָּל כָּל הַיּוֹם וְכָל הַלַּיְלָה.</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וּבִּפְרָט בִּזְמַן הָמָן אֲשֶׁר עָמַד עָלֵינוּ לְכַלּוֹתֵינוּ, לְהַשְׁמִיד לַהֲרֹג וּלְאַבֵּד אֶת כָּל הַיְּהוּדִים מִנַּעַר וְעַד זָקֵן טַף וְנָשִׁים, מִבְּלִי לְהַשְׁאִיר חַס וְשָׁלוֹם שָׂרִיד וּפָלִיט.</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13"/>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213" name="Google Shape;213;p13"/>
          <p:cNvSpPr txBox="1"/>
          <p:nvPr/>
        </p:nvSpPr>
        <p:spPr>
          <a:xfrm>
            <a:off x="669471" y="1375016"/>
            <a:ext cx="9340801" cy="2079095"/>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וּכְפִי שֶׁמּוּבָא בְּמֶדְרָשׁ רַבָּה בִּמְקוֹמוֹ, אָמַר (הָמָן) ״אֵין אֲנִי שׁוֹלֵחַ יָדִי תְּחִלָּה, אֶלָּא בְּאֵלּוּ הַתִּינוֹקוֹת״, וְהַיְנוּ, שֶׁבִּכְדֵי לְהָפִיק חַס וְשָׁלוֹם אֶת מַחֲשַׁבְתּוֹ הָרָעָה אֲשֶׁר חָשַׁב עַל הַיְּהוּדִים – רַחֲמָנָא לִצְּלַן לְאַבְּדָם – הִנֵּה הַהַתְחָלָה הִיא מֵאֵלּוּ הַתִּינוֹקוֹת שֶׁל בֵּית רַבָּן.</a:t>
            </a:r>
            <a:endParaRPr/>
          </a:p>
        </p:txBody>
      </p:sp>
      <p:sp>
        <p:nvSpPr>
          <p:cNvPr id="214" name="Google Shape;214;p13"/>
          <p:cNvSpPr txBox="1"/>
          <p:nvPr/>
        </p:nvSpPr>
        <p:spPr>
          <a:xfrm>
            <a:off x="2415049" y="1069513"/>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המן כיוון לילדים תחילה</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1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20" name="Google Shape;220;p14"/>
          <p:cNvSpPr txBox="1"/>
          <p:nvPr/>
        </p:nvSpPr>
        <p:spPr>
          <a:xfrm>
            <a:off x="669471" y="1606987"/>
            <a:ext cx="9340801" cy="4874091"/>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וּבְשָׁעָה שֶׁנֶּחְתְּמוּ אוֹתָן הָאִגְּרוֹת וְנִתְּנוּ בְּיַד הָמָן, וַיָּבוֹא שָׂמֵחַ הוּא וְכָל בְּנֵי חֲבוּרָתוֹ, וּפָגְעוּ בְּמָרְדֳּכַי שֶׁהוּא הוֹלֵךְ לִפְנֵיהֶם. וְרָאָה מָרְדֳּכַי שְׁלשָׁה תִּינוֹקוֹת שֶׁהָיוּ בָּאִים מִבֵּית הַסֵּפֶר, וְרָץ מָרְדֳּכַי אַחֲרֵיהֶם, וּכְשֶׁרָאָה הָמָן וְכָל חֲבוּרָתוֹ שֶׁהָיָה רָץ מָרְדֳּכַי אַחֲרֵי הַתִּינוֹקוֹת, הָלְכוּ אַחֲרֵי מָרְדֳּכַי, לָדַעַת מַה יִּשְׁאַל מָרְדֳּכַי מֵהֶם.</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כֵּיוָן שֶׁהִגִּיעַ מָרְדֳּכַי אֵצֶל הַתִּינוֹקוֹת שָׁאַל לְאֶחָד מֵהֶם - פְּסֹק לִי פְּסוּקֶיךָ. אָמַר לוֹ: "אַל תִּירָא מִפַּחַד פִּתְאֹם וּמִשֹּׁאַת רְשָׁעִים כִּי תָבֹא". פָּתַח הַשֵּׁנִי וְאָמַר: אֲנִי קָרִיתִי הַיּוֹם וּבָזֶה הַפָּסוּק עָמַדְתִּי מִבֵּית הַסֵּפֶר : ״עֻצוּ עֵצָה וְתֻפָר, דַּבְּרוּ דָבָר וְלֹא יָקוּם, כִּי עִמָּנוּ אֵל". פָּתַח הַשְּׁלִישִׁי וְאָמַר: "וְעַד זִקְנָה אֲנִי הוּא וְעַד שֵׂיבָה אֲנִי אֶסְבֹּל אֲנִי עָשִׂיתִי וַאֲנִי אֶשָֹּׂא וַאֲנִי אֶסְבֹּל וַאֲמַלֵּט".</a:t>
            </a:r>
            <a:endParaRPr/>
          </a:p>
        </p:txBody>
      </p:sp>
      <p:grpSp>
        <p:nvGrpSpPr>
          <p:cNvPr id="221" name="Google Shape;221;p14"/>
          <p:cNvGrpSpPr/>
          <p:nvPr/>
        </p:nvGrpSpPr>
        <p:grpSpPr>
          <a:xfrm>
            <a:off x="4423122" y="1010848"/>
            <a:ext cx="5587151" cy="484254"/>
            <a:chOff x="4393245" y="381558"/>
            <a:chExt cx="5369754" cy="484254"/>
          </a:xfrm>
        </p:grpSpPr>
        <p:sp>
          <p:nvSpPr>
            <p:cNvPr id="222" name="Google Shape;222;p14"/>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23" name="Google Shape;223;p14"/>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8 </a:t>
              </a:r>
              <a:endParaRPr sz="2800">
                <a:solidFill>
                  <a:srgbClr val="1B969B"/>
                </a:solidFill>
                <a:latin typeface="Assistant ExtraBold"/>
                <a:ea typeface="Assistant ExtraBold"/>
                <a:cs typeface="Assistant ExtraBold"/>
                <a:sym typeface="Assistant ExtraBold"/>
              </a:endParaRPr>
            </a:p>
          </p:txBody>
        </p:sp>
      </p:grpSp>
      <p:sp>
        <p:nvSpPr>
          <p:cNvPr id="224" name="Google Shape;224;p14"/>
          <p:cNvSpPr txBox="1"/>
          <p:nvPr/>
        </p:nvSpPr>
        <p:spPr>
          <a:xfrm>
            <a:off x="1395663" y="988671"/>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מדרש רבה על מגילת אסתר, פרק ז׳</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15"/>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230" name="Google Shape;230;p15"/>
          <p:cNvSpPr txBox="1"/>
          <p:nvPr/>
        </p:nvSpPr>
        <p:spPr>
          <a:xfrm>
            <a:off x="669471" y="863603"/>
            <a:ext cx="9340801" cy="2579232"/>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כֵּיוָן שֶׁשָּׁמַע מָרְדֳּכַי כָּךְ, שָׂחַק, וְהָיָה שָׂמֵחַ שִׂמְחָה גְדוֹלָה. </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אָמַר לוֹ הָמָן: מָה הִיא זֹאת הַשִֹּׂמְחָה שֶׁשָֹּׂמַחְתָּ לְדִבְרֵי הַתִּינוֹקוֹת הַלָּלוּ?</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אָמַר: עַל בְּשׂוֹרוֹת טוֹבוֹת שֶׁבִּשְׂרוּנִי, שֶׁלֹא אֶפְחַד מִן הָעֵצָה הָרָעָה שֶׁיָּעַצְתָּ עָלֵינוּ. </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מִיָּד כָּעַס הָמָן הָרָשָׁע וְאָמַר, אֵין אֲנִי שׁוֹלֵחַ יָדַי תְּחִלָּה אֶלָּא בְּאֵלּוּ הַתִּינוֹקוֹת.</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16"/>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236" name="Google Shape;236;p16"/>
          <p:cNvSpPr txBox="1"/>
          <p:nvPr/>
        </p:nvSpPr>
        <p:spPr>
          <a:xfrm>
            <a:off x="669471" y="2088248"/>
            <a:ext cx="9340801" cy="4181722"/>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שֶׁזֶּהוּ שֶׁכָּתוּב "וַיְהִי בִּימֵי אֲחַשְׁוֵרוֹשׁ", וְאָמְרוּ רַבּוֹתֵינוּ זַ"ל 10 שֶׁבְּכָל מָקוֹם שֶׁנֶּאֱמַר "וַיְהִי בִּימֵי" אֵינוֹ אֶלָּא צָרָה. וְעַל דֶּרֶךְ שֶׁכָּתוּב "וַיְהִי בִּימֵי אָחָז", וּמָה צָרָה הָיָה שָׁם? אָמַר אָחָז, "אִם אֵין גְּדָיִים אֵין תְּיָשִׁים כו', כָּךְ אִם אֵין קְטַנִּים אֵין גְּדוֹלִים, אִם אֵין גְּדוֹלִים אֵין תַּלְמִידִים, אִם אֵין תַּלְמִידִים אֵין חֲכָמִים, אִם אֵין חֲכָמִים אֵין זְקֵנִים, אִם אֵין זְקֵנִים אֵין תּוֹרָה, אִם אֵין תּוֹרָה אֵין בָּתֵּי כְנֵסִיּוֹת וּבָתֵּי מִדְרָשׁוֹת, אִם אֵין בָּתֵּי כְּנֵסִיּוֹת וּבָתֵּי מִדְרָשׁוֹת אֵין הקב"ה מַשְׁרֶה שְׁכִינָתוֹ בָּעוֹלָם. מָה עָשָׂה? עָמַד וְנָעַל כָּל בָּתֵּי כְנֵסִיּוֹת וּבָתֵּי מִדְרָשׁוֹת שֶׁלֹּא לְהִתְעַסֵּק בַּתּוֹרָה וְכוּ'. לָמָּה נִקְרָא שְׁמוֹ אָחָז, שֶׁאָחַז בָּתֵּי כְּנֵסִיּוֹת וּמִדְרָשׁוֹת וְכוּ'.</a:t>
            </a:r>
            <a:endParaRPr/>
          </a:p>
        </p:txBody>
      </p:sp>
      <p:grpSp>
        <p:nvGrpSpPr>
          <p:cNvPr id="237" name="Google Shape;237;p16"/>
          <p:cNvGrpSpPr/>
          <p:nvPr/>
        </p:nvGrpSpPr>
        <p:grpSpPr>
          <a:xfrm>
            <a:off x="4423122" y="1010848"/>
            <a:ext cx="5587151" cy="484254"/>
            <a:chOff x="4393245" y="381558"/>
            <a:chExt cx="5369754" cy="484254"/>
          </a:xfrm>
        </p:grpSpPr>
        <p:sp>
          <p:nvSpPr>
            <p:cNvPr id="238" name="Google Shape;238;p16"/>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9" name="Google Shape;239;p16"/>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9 </a:t>
              </a:r>
              <a:endParaRPr/>
            </a:p>
          </p:txBody>
        </p:sp>
      </p:grpSp>
      <p:sp>
        <p:nvSpPr>
          <p:cNvPr id="240" name="Google Shape;240;p16"/>
          <p:cNvSpPr txBox="1"/>
          <p:nvPr/>
        </p:nvSpPr>
        <p:spPr>
          <a:xfrm>
            <a:off x="1395663" y="988671"/>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הרבי הריי"צ ,ספר המאמרים תרפ"ו-תרפ"ז, עמ' קי</a:t>
            </a:r>
            <a:endParaRPr/>
          </a:p>
        </p:txBody>
      </p:sp>
      <p:sp>
        <p:nvSpPr>
          <p:cNvPr id="241" name="Google Shape;241;p16"/>
          <p:cNvSpPr txBox="1"/>
          <p:nvPr/>
        </p:nvSpPr>
        <p:spPr>
          <a:xfrm>
            <a:off x="2415049" y="1746169"/>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התוכנית של אחז</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17"/>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247" name="Google Shape;247;p17"/>
          <p:cNvSpPr txBox="1"/>
          <p:nvPr/>
        </p:nvSpPr>
        <p:spPr>
          <a:xfrm>
            <a:off x="669471" y="1375016"/>
            <a:ext cx="9340801" cy="4874091"/>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וּמֵאוֹתָהּ שָׁעָה "קִוִּיתִי לוֹ", דִּכְתִיב "כִּי לֹא תִשָּׁכַח מִפִּי זַרְעוֹ" - מָה אַתָּה מוֹעִיל?! (כְּלוֹמַר, יְשַׁעְיָה הַנָּבִיא אוֹמֵר לְאָחָז 'וּמָה אַתָּה מוֹעִיל מָה שֶׁאַתָּה נוֹעֵל בָּתֵּי כְנֵסִיּוֹת וּבָתֵּי מִדְרָשׁוֹת, הֲלֹא כָּל חֶפְצְךָ הוּא שֶׁתִּשָּׁכַח חַס וְשָׁלוֹם תּוֹרָה מִיִּשְׂרָאֵל וּלְהַפְרִידָם חַס וְשָׁלוֹם מֵאֶלֹקוּת, הִנֵּה כָּל זֶה לֹא יוֹעִיל לְךָ, כִּי) "הִנֵּה אָנֹכִי וְהַיְלָדִים אֲשֶׁר נָתַן לִי ה' לְאוֹתוֹת וּמוֹפְתִים בְּיִשְׂרָאֵל. וְכִי יְלָדָיו הָיוּ? וַהֲלֹא לֹא הָיוּ אֶלָּא תַּלְמִידָיו! אֶלָּא, מִכָּאן שֶׁתַּלְמִידוֹ שֶׁל אָדָם נִקְרָא 'בְּנוֹ'. וְעַל יְדֵי הַיְּלָדִים הָאֵלּוּ הוּקַם הַהֲרִיסוֹת אֲשֶׁר הָרַס אָחַז. </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וְזֶהוּ "מֵאוֹתָהּ שָׁעָה קִוִּיתִי לוֹ דִּכְתִיב כִּי לֹא תִשָּׁכַח מִפִּי זַרְעוֹ", שֶׁתִּינוֹקוֹת שֶׁל בֵּית רַבָּן הֵם הַיְּסוֹד לִהְיוֹת "וְעַמֵּךְ כֻּלָּם צַדִּיקִים כו'".</a:t>
            </a:r>
            <a:endParaRPr/>
          </a:p>
        </p:txBody>
      </p:sp>
      <p:sp>
        <p:nvSpPr>
          <p:cNvPr id="248" name="Google Shape;248;p17"/>
          <p:cNvSpPr txBox="1"/>
          <p:nvPr/>
        </p:nvSpPr>
        <p:spPr>
          <a:xfrm>
            <a:off x="2415049" y="1069513"/>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התגובה של ישעיהו</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18"/>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254" name="Google Shape;254;p18"/>
          <p:cNvSpPr txBox="1"/>
          <p:nvPr/>
        </p:nvSpPr>
        <p:spPr>
          <a:xfrm>
            <a:off x="669471" y="2088248"/>
            <a:ext cx="9340801" cy="4345805"/>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לְאַחַר שֶׁעָשָׂה הָעֵץ, הָלַךְ אֵצֶל מָרְדֳּכַי וּמְצָאוֹ שֶׁהָיָה יוֹשֵׁב בְּבֵית הַמִּדְרָשׁ וְהַתִּינוֹקוֹת יוֹשְׁבִים לְפָנָיו וְשַׂקִּים בְּמָתְנֵיהֶם וְעוֹסְקִים בַּתּוֹרָה, וְהָיוּ צוֹעֲקִים וּבוֹכִים. וּמָנָה אוֹתָם וּמָצָא שָׁם עֶשְׂרִים וּשְׁנַיִם אֶלֶף תִּינוֹקוֹת. הִשְׁלִיךְ עֲלֵיהֶם שַׁלְשְׁלָאוֹת שֶׁל בַּרְזֶל וְהִפְקִיד עֲלֵיהֶם שׁוֹמְרִים, וְאָמַר "לְמָחָר אֶהֱרֹג אֵלּוּ הַתִּינוֹקוֹת תְּחִלָּה, וְאַחַר כָּךְ אֶתְלֶה אֶת מָרְדֳּכָי".</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וְהָיוּ אִמּוֹתֵיהֶם מְבִיאוֹת לָהֶם לֶחֶם וּמַיִם וְאוֹמְרוֹת לָהֶם, "בָּנֵינוּ אִכְלוּ וּשְׁתוּ קֹדֶם שֶׁתָּמוּתוּ לְמָחָר וְאַל תָּמוּתוּ בָּרָעָב", מִיָּד הָיוּ מַנִּיחִין יְדֵיהֶם עַל סִפְרֵיהֶם וְנִשְׁבָּעִים, "בְּחַיֵּי מָרְדֳּכַי רַבֵּנוּ לֹא נֹאכַל וְלֹא נִשְׁתֶּה, אֶלָּא מִתּוֹךְ תַּעֲנִיתֵנוּ נָמוּת".</a:t>
            </a:r>
            <a:endParaRPr/>
          </a:p>
        </p:txBody>
      </p:sp>
      <p:grpSp>
        <p:nvGrpSpPr>
          <p:cNvPr id="255" name="Google Shape;255;p18"/>
          <p:cNvGrpSpPr/>
          <p:nvPr/>
        </p:nvGrpSpPr>
        <p:grpSpPr>
          <a:xfrm>
            <a:off x="4423122" y="1010848"/>
            <a:ext cx="5587151" cy="484254"/>
            <a:chOff x="4393245" y="381558"/>
            <a:chExt cx="5369754" cy="484254"/>
          </a:xfrm>
        </p:grpSpPr>
        <p:sp>
          <p:nvSpPr>
            <p:cNvPr id="256" name="Google Shape;256;p18"/>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57" name="Google Shape;257;p18"/>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10 </a:t>
              </a:r>
              <a:endParaRPr/>
            </a:p>
          </p:txBody>
        </p:sp>
      </p:grpSp>
      <p:sp>
        <p:nvSpPr>
          <p:cNvPr id="258" name="Google Shape;258;p18"/>
          <p:cNvSpPr txBox="1"/>
          <p:nvPr/>
        </p:nvSpPr>
        <p:spPr>
          <a:xfrm>
            <a:off x="1395663" y="988671"/>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 מדרש רבה על מגילת אסתר, פרק ז׳</a:t>
            </a:r>
            <a:endParaRPr/>
          </a:p>
        </p:txBody>
      </p:sp>
      <p:sp>
        <p:nvSpPr>
          <p:cNvPr id="259" name="Google Shape;259;p18"/>
          <p:cNvSpPr txBox="1"/>
          <p:nvPr/>
        </p:nvSpPr>
        <p:spPr>
          <a:xfrm>
            <a:off x="2415049" y="1746169"/>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התגובה של מרדכי</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19"/>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265" name="Google Shape;265;p19"/>
          <p:cNvSpPr txBox="1"/>
          <p:nvPr/>
        </p:nvSpPr>
        <p:spPr>
          <a:xfrm>
            <a:off x="669471" y="863603"/>
            <a:ext cx="9340801" cy="4874091"/>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גָּעוּ כֻּלָּם בִּבְכִיָּה, עַד שֶׁעָלְתָה שַׁוְעָתָם לַמָּרוֹם וְשָׁמַע הַקָּדוֹשׁ בָּרוּךְ הוּא קוֹל בְּכִיָּתָם כְּבִשְׁתֵּי שָׁעוֹת בַּלַּיְלָה. בְּאוֹתָהּ שָׁעָה נִתְגַּלְגְּלוּ רַחֲמָיו שֶׁל הַקָּדוֹשׁ בָּרוּךְ הוּא וְעָמַד מִכִּסֵּא דִּין וְיָשַׁב בְּכִסֵּא רַחֲמִים, וְאָמַר מַה קּוֹל גָּדוֹל הַזֶּה שֶׁאֲנִי שׁוֹמֵעַ כִּגְדָיִים וּטְלָאִים? עָמַד משֶׁה רַבֵּנוּ לִפְנֵי הַקָּדוֹשׁ בָּרוּךְ הוּא וְאָמַר, רִבּוֹנוֹ שֶׁל עוֹלָם לֹא גְדָיִים וְלֹא טְלָאִים הֵם, אֶלָּא קְטַנֵּי עַמְךָ שֶׁהֵם שְׁרוּיִים בְּתַעֲנִית הַיּוֹם שְׁלשָׁה יָמִים וּשְׁלשָׁה לֵילוֹת, וּלְמָחָר רוֹצֶה הָאוֹיֵב לְשָׁחֲטָם כִּגְדָיִים וּטְלָאִים. </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בְּאוֹתָהּ שָׁעָה נָטַל הַקָּדוֹשׁ בָּרוּךְ הוּא אוֹתָן אִגְרוֹת שֶׁגָּזַר עֲלֵיהֶם שֶׁהָיוּ חֲתוּמוֹת בְּחוֹתָם שֶׁל טִיט, וּקְרָעָם, וְהִפִּיל עַל אֲחַשְׁוֵרוֹשׁ בֶּהָלָה בְּאוֹתוֹ לַיְלָה, זֶהוּ שֶׁכָּתוּב: בַּלַּיְלָה הַהוּא וגו'.</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20"/>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271" name="Google Shape;271;p20"/>
          <p:cNvSpPr txBox="1"/>
          <p:nvPr/>
        </p:nvSpPr>
        <p:spPr>
          <a:xfrm>
            <a:off x="669471" y="2088248"/>
            <a:ext cx="9340801" cy="3822778"/>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וּבָזֶה יוּבָן מָה שֶׁכָּתוּב "מִפִּי עוֹלְלִים וְיֹנְקִים יִסַּדְתָּ עֹז" כו' לְהַשְׁבִּית אוֹיֵב וּמִתְנַקֵּם. וְהִנֵּה, לִכְאוֹרָה, לִלְחֹם עִם אוֹיֵב וּמִכָּל שֶׁכֵּן עִם מִתְנַקֵּם, צְרִיכִים בַּעֲלֵי כּוֹחַ וּגְבוּרָה מְרֻבָּה, וְהַיּוֹדְעִים בְּטִיב עִנְיְנֵי וְטַכְסִיסֵי מִלְחָמָה! </a:t>
            </a:r>
            <a:endParaRPr/>
          </a:p>
          <a:p>
            <a:pPr indent="0" lvl="0" marL="12700" marR="5080" rtl="1" algn="just">
              <a:lnSpc>
                <a:spcPct val="121500"/>
              </a:lnSpc>
              <a:spcBef>
                <a:spcPts val="1290"/>
              </a:spcBef>
              <a:spcAft>
                <a:spcPts val="0"/>
              </a:spcAft>
              <a:buNone/>
            </a:pPr>
            <a:r>
              <a:rPr lang="iw-IL" sz="2800">
                <a:solidFill>
                  <a:srgbClr val="231F20"/>
                </a:solidFill>
                <a:latin typeface="Arial"/>
                <a:ea typeface="Arial"/>
                <a:cs typeface="Arial"/>
                <a:sym typeface="Arial"/>
              </a:rPr>
              <a:t>אַךְ הָעִנְיָן הוּא, שֶׁהִנֵּה כְּתִיב "לֹא בְחַיִל וְלֹא בְכֹחַ כִּי אִם בְּרוּחִי אָמַר הוי' צְבָאוֹת", שֶׁהוּא גִּלּוּי שֵׁם הוי' שֶׁיֵּשׁ בְּכָל אֶחָד וְאֶחָד מִיִּשְׂרָאֵל. וְזֶהוּ "מִפִּי עוֹלְלִים וְיוֹנְקִים" דַּוְקָא, שֶׁהוּא הֶבֶל הַתִּינוֹקוֹת שֶׁל בֵּית רַבָּן, "יִסַּדְתָּ עֹז" וְאֵין עֹז אֶלָּא תּוֹרָה. וְזֶהוּ שֶׁמַּשְׁבִּית אֶת הָאוֹיֵב וַאֲפִלּוּ אֶת הַמִּתְנַקֵּם.</a:t>
            </a:r>
            <a:endParaRPr/>
          </a:p>
        </p:txBody>
      </p:sp>
      <p:grpSp>
        <p:nvGrpSpPr>
          <p:cNvPr id="272" name="Google Shape;272;p20"/>
          <p:cNvGrpSpPr/>
          <p:nvPr/>
        </p:nvGrpSpPr>
        <p:grpSpPr>
          <a:xfrm>
            <a:off x="4423122" y="1010848"/>
            <a:ext cx="5587151" cy="484254"/>
            <a:chOff x="4393245" y="381558"/>
            <a:chExt cx="5369754" cy="484254"/>
          </a:xfrm>
        </p:grpSpPr>
        <p:sp>
          <p:nvSpPr>
            <p:cNvPr id="273" name="Google Shape;273;p20"/>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4" name="Google Shape;274;p20"/>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11 </a:t>
              </a:r>
              <a:endParaRPr/>
            </a:p>
          </p:txBody>
        </p:sp>
      </p:grpSp>
      <p:sp>
        <p:nvSpPr>
          <p:cNvPr id="275" name="Google Shape;275;p20"/>
          <p:cNvSpPr txBox="1"/>
          <p:nvPr/>
        </p:nvSpPr>
        <p:spPr>
          <a:xfrm>
            <a:off x="1395663" y="988671"/>
            <a:ext cx="7528295" cy="407740"/>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  הרבי הקודם</a:t>
            </a:r>
            <a:endParaRPr/>
          </a:p>
        </p:txBody>
      </p:sp>
      <p:sp>
        <p:nvSpPr>
          <p:cNvPr id="276" name="Google Shape;276;p20"/>
          <p:cNvSpPr txBox="1"/>
          <p:nvPr/>
        </p:nvSpPr>
        <p:spPr>
          <a:xfrm>
            <a:off x="2415049" y="1746169"/>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צבא של ילדים</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82" name="Google Shape;282;p21"/>
          <p:cNvSpPr txBox="1"/>
          <p:nvPr/>
        </p:nvSpPr>
        <p:spPr>
          <a:xfrm>
            <a:off x="1034901" y="3429000"/>
            <a:ext cx="3207916" cy="2048638"/>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None/>
            </a:pPr>
            <a:r>
              <a:rPr lang="iw-IL" sz="4400">
                <a:solidFill>
                  <a:srgbClr val="22BCC4"/>
                </a:solidFill>
                <a:latin typeface="Assistant ExtraBold"/>
                <a:ea typeface="Assistant ExtraBold"/>
                <a:cs typeface="Assistant ExtraBold"/>
                <a:sym typeface="Assistant ExtraBold"/>
              </a:rPr>
              <a:t>ג. הילדים מנצחים את המלחמה</a:t>
            </a:r>
            <a:endParaRPr sz="11500">
              <a:solidFill>
                <a:srgbClr val="22BCC4"/>
              </a:solidFill>
              <a:latin typeface="Assistant ExtraBold"/>
              <a:ea typeface="Assistant ExtraBold"/>
              <a:cs typeface="Assistant ExtraBold"/>
              <a:sym typeface="Assistant ExtraBold"/>
            </a:endParaRPr>
          </a:p>
        </p:txBody>
      </p:sp>
      <p:grpSp>
        <p:nvGrpSpPr>
          <p:cNvPr id="283" name="Google Shape;283;p21"/>
          <p:cNvGrpSpPr/>
          <p:nvPr/>
        </p:nvGrpSpPr>
        <p:grpSpPr>
          <a:xfrm>
            <a:off x="9646231" y="5640682"/>
            <a:ext cx="1762795" cy="486015"/>
            <a:chOff x="9646231" y="5640682"/>
            <a:chExt cx="1762795" cy="486015"/>
          </a:xfrm>
        </p:grpSpPr>
        <p:sp>
          <p:nvSpPr>
            <p:cNvPr id="284" name="Google Shape;284;p21"/>
            <p:cNvSpPr/>
            <p:nvPr/>
          </p:nvSpPr>
          <p:spPr>
            <a:xfrm>
              <a:off x="9646231" y="5640682"/>
              <a:ext cx="1762795" cy="486015"/>
            </a:xfrm>
            <a:prstGeom prst="rect">
              <a:avLst/>
            </a:prstGeom>
            <a:solidFill>
              <a:srgbClr val="1B96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85" name="Google Shape;285;p21"/>
            <p:cNvSpPr txBox="1"/>
            <p:nvPr/>
          </p:nvSpPr>
          <p:spPr>
            <a:xfrm>
              <a:off x="9646231" y="5779754"/>
              <a:ext cx="1762795" cy="33855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aseline="30000" lang="iw-IL" sz="2400">
                  <a:solidFill>
                    <a:schemeClr val="lt1"/>
                  </a:solidFill>
                  <a:latin typeface="Assistant ExtraBold"/>
                  <a:ea typeface="Assistant ExtraBold"/>
                  <a:cs typeface="Assistant ExtraBold"/>
                  <a:sym typeface="Assistant ExtraBold"/>
                </a:rPr>
                <a:t>פורים קטן</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92" name="Google Shape;292;p22"/>
          <p:cNvSpPr txBox="1"/>
          <p:nvPr/>
        </p:nvSpPr>
        <p:spPr>
          <a:xfrm>
            <a:off x="669471" y="1603535"/>
            <a:ext cx="9352345" cy="4729949"/>
          </a:xfrm>
          <a:prstGeom prst="rect">
            <a:avLst/>
          </a:prstGeom>
          <a:noFill/>
          <a:ln>
            <a:noFill/>
          </a:ln>
        </p:spPr>
        <p:txBody>
          <a:bodyPr anchorCtr="0" anchor="t" bIns="0" lIns="0" spcFirstLastPara="1" rIns="0" wrap="square" tIns="11425">
            <a:spAutoFit/>
          </a:bodyPr>
          <a:lstStyle/>
          <a:p>
            <a:pPr indent="0" lvl="0" marL="12700" marR="5080" rtl="1" algn="just">
              <a:lnSpc>
                <a:spcPct val="125000"/>
              </a:lnSpc>
              <a:spcBef>
                <a:spcPts val="0"/>
              </a:spcBef>
              <a:spcAft>
                <a:spcPts val="0"/>
              </a:spcAft>
              <a:buNone/>
            </a:pPr>
            <a:r>
              <a:rPr lang="iw-IL" sz="2400">
                <a:solidFill>
                  <a:srgbClr val="231F20"/>
                </a:solidFill>
                <a:latin typeface="Arial"/>
                <a:ea typeface="Arial"/>
                <a:cs typeface="Arial"/>
                <a:sym typeface="Arial"/>
              </a:rPr>
              <a:t>חותני הרבי שואל במאמר: מלחמה הרי קשורה עם כלי נשק גשמיים ועם כח גשמי, אז היאך אומרים ש״עוללים ויונקים״ הם אלו שפועלים ״להשבית אויב ומתנקם״ -  הרי אצל ״עוללים ויונקים״ הכח הגשמי עדיין איננו במלא עוצמתו?!</a:t>
            </a:r>
            <a:endParaRPr/>
          </a:p>
          <a:p>
            <a:pPr indent="0" lvl="0" marL="12700" marR="5080" rtl="1" algn="just">
              <a:lnSpc>
                <a:spcPct val="125000"/>
              </a:lnSpc>
              <a:spcBef>
                <a:spcPts val="1290"/>
              </a:spcBef>
              <a:spcAft>
                <a:spcPts val="0"/>
              </a:spcAft>
              <a:buNone/>
            </a:pPr>
            <a:r>
              <a:rPr lang="iw-IL" sz="2400">
                <a:solidFill>
                  <a:srgbClr val="231F20"/>
                </a:solidFill>
                <a:latin typeface="Arial"/>
                <a:ea typeface="Arial"/>
                <a:cs typeface="Arial"/>
                <a:sym typeface="Arial"/>
              </a:rPr>
              <a:t>ועונה, שזהו מה שהפסוק אומר, ״לא בחיל ולא בכח כי אם ברוחי - אמר ה׳ צבאות״: הקב״ה שהוא ״ה׳ צבאות״  -  הוא זה שמנהיג את כל הצבאות, ובפרט את ״צבאות השם״ - אומר, ש״לא בחיל ולא בכח כי אם ברוחי״,</a:t>
            </a:r>
            <a:endParaRPr/>
          </a:p>
          <a:p>
            <a:pPr indent="0" lvl="0" marL="12700" marR="5080" rtl="1" algn="just">
              <a:lnSpc>
                <a:spcPct val="125000"/>
              </a:lnSpc>
              <a:spcBef>
                <a:spcPts val="1290"/>
              </a:spcBef>
              <a:spcAft>
                <a:spcPts val="0"/>
              </a:spcAft>
              <a:buNone/>
            </a:pPr>
            <a:r>
              <a:rPr lang="iw-IL" sz="2400">
                <a:solidFill>
                  <a:srgbClr val="231F20"/>
                </a:solidFill>
                <a:latin typeface="Arial"/>
                <a:ea typeface="Arial"/>
                <a:cs typeface="Arial"/>
                <a:sym typeface="Arial"/>
              </a:rPr>
              <a:t>שעל ידי שילכו ״ברוחי״, שזה על ידי לימוד תורה וקיום מצוות - לא יצרכו להגיע ל״כח״ ולא ל״חיל״ בכדי להשיג נצחון.</a:t>
            </a:r>
            <a:endParaRPr/>
          </a:p>
          <a:p>
            <a:pPr indent="0" lvl="0" marL="12700" marR="5080" rtl="1" algn="just">
              <a:lnSpc>
                <a:spcPct val="125000"/>
              </a:lnSpc>
              <a:spcBef>
                <a:spcPts val="1290"/>
              </a:spcBef>
              <a:spcAft>
                <a:spcPts val="0"/>
              </a:spcAft>
              <a:buNone/>
            </a:pPr>
            <a:r>
              <a:rPr lang="iw-IL" sz="2400">
                <a:solidFill>
                  <a:srgbClr val="231F20"/>
                </a:solidFill>
                <a:latin typeface="Arial"/>
                <a:ea typeface="Arial"/>
                <a:cs typeface="Arial"/>
                <a:sym typeface="Arial"/>
              </a:rPr>
              <a:t>ה״מפי עוללים ויונקים יסדת עוז״ חוסך, שלא נצטרך להגיע לידי שימוש ב״חיל״ ו״כח״ - בכלי נשק הגשמיים, אלא יוצאים ידי חובה בזה שישנם אלו שמחזיקים את כלי נשק בידיהם, וזה כבר פועל ״אימתה ופחד״ על כל העמים שמסביב ליהודים בכלל, ומסביב לארץ הקודש בפרט.</a:t>
            </a:r>
            <a:endParaRPr/>
          </a:p>
        </p:txBody>
      </p:sp>
      <p:grpSp>
        <p:nvGrpSpPr>
          <p:cNvPr id="293" name="Google Shape;293;p22"/>
          <p:cNvGrpSpPr/>
          <p:nvPr/>
        </p:nvGrpSpPr>
        <p:grpSpPr>
          <a:xfrm>
            <a:off x="4635734" y="964090"/>
            <a:ext cx="5369754" cy="473141"/>
            <a:chOff x="4425042" y="508178"/>
            <a:chExt cx="5369754" cy="473141"/>
          </a:xfrm>
        </p:grpSpPr>
        <p:sp>
          <p:nvSpPr>
            <p:cNvPr id="294" name="Google Shape;294;p22"/>
            <p:cNvSpPr/>
            <p:nvPr/>
          </p:nvSpPr>
          <p:spPr>
            <a:xfrm flipH="1" rot="10800000">
              <a:off x="9151434" y="865066"/>
              <a:ext cx="643361" cy="116253"/>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5" name="Google Shape;295;p22"/>
            <p:cNvSpPr txBox="1"/>
            <p:nvPr/>
          </p:nvSpPr>
          <p:spPr>
            <a:xfrm>
              <a:off x="4425042" y="50817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הרבי</a:t>
              </a:r>
              <a:endParaRPr sz="2800">
                <a:solidFill>
                  <a:srgbClr val="1B969B"/>
                </a:solidFill>
                <a:latin typeface="Assistant ExtraBold"/>
                <a:ea typeface="Assistant ExtraBold"/>
                <a:cs typeface="Assistant ExtraBold"/>
                <a:sym typeface="Assistant ExtraBold"/>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23"/>
          <p:cNvPicPr preferRelativeResize="0"/>
          <p:nvPr/>
        </p:nvPicPr>
        <p:blipFill rotWithShape="1">
          <a:blip r:embed="rId3">
            <a:alphaModFix/>
          </a:blip>
          <a:srcRect b="0" l="0" r="0" t="0"/>
          <a:stretch/>
        </p:blipFill>
        <p:spPr>
          <a:xfrm>
            <a:off x="0" y="-30480"/>
            <a:ext cx="12192000" cy="6858000"/>
          </a:xfrm>
          <a:prstGeom prst="rect">
            <a:avLst/>
          </a:prstGeom>
          <a:noFill/>
          <a:ln>
            <a:noFill/>
          </a:ln>
        </p:spPr>
      </p:pic>
      <p:sp>
        <p:nvSpPr>
          <p:cNvPr id="301" name="Google Shape;301;p23"/>
          <p:cNvSpPr txBox="1"/>
          <p:nvPr/>
        </p:nvSpPr>
        <p:spPr>
          <a:xfrm>
            <a:off x="669471" y="2088248"/>
            <a:ext cx="9340801" cy="502125"/>
          </a:xfrm>
          <a:prstGeom prst="rect">
            <a:avLst/>
          </a:prstGeom>
          <a:noFill/>
          <a:ln>
            <a:noFill/>
          </a:ln>
        </p:spPr>
        <p:txBody>
          <a:bodyPr anchorCtr="0" anchor="t" bIns="0" lIns="0" spcFirstLastPara="1" rIns="0" wrap="square" tIns="11425">
            <a:spAutoFit/>
          </a:bodyPr>
          <a:lstStyle/>
          <a:p>
            <a:pPr indent="0" lvl="0" marL="12700" marR="5080" rtl="1" algn="just">
              <a:lnSpc>
                <a:spcPct val="121500"/>
              </a:lnSpc>
              <a:spcBef>
                <a:spcPts val="0"/>
              </a:spcBef>
              <a:spcAft>
                <a:spcPts val="0"/>
              </a:spcAft>
              <a:buNone/>
            </a:pPr>
            <a:r>
              <a:rPr lang="iw-IL" sz="2800">
                <a:solidFill>
                  <a:srgbClr val="231F20"/>
                </a:solidFill>
                <a:latin typeface="Arial"/>
                <a:ea typeface="Arial"/>
                <a:cs typeface="Arial"/>
                <a:sym typeface="Arial"/>
              </a:rPr>
              <a:t>מִשֶּׁנִּכְנַס אֲדָר מַרְבִּין בְּשִׂמְחָה.</a:t>
            </a:r>
            <a:endParaRPr/>
          </a:p>
        </p:txBody>
      </p:sp>
      <p:grpSp>
        <p:nvGrpSpPr>
          <p:cNvPr id="302" name="Google Shape;302;p23"/>
          <p:cNvGrpSpPr/>
          <p:nvPr/>
        </p:nvGrpSpPr>
        <p:grpSpPr>
          <a:xfrm>
            <a:off x="4423122" y="1010848"/>
            <a:ext cx="5587151" cy="484254"/>
            <a:chOff x="4393245" y="381558"/>
            <a:chExt cx="5369754" cy="484254"/>
          </a:xfrm>
        </p:grpSpPr>
        <p:sp>
          <p:nvSpPr>
            <p:cNvPr id="303" name="Google Shape;303;p23"/>
            <p:cNvSpPr/>
            <p:nvPr/>
          </p:nvSpPr>
          <p:spPr>
            <a:xfrm flipH="1" rot="10800000">
              <a:off x="8718953" y="820093"/>
              <a:ext cx="1044045" cy="45719"/>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04" name="Google Shape;304;p23"/>
            <p:cNvSpPr txBox="1"/>
            <p:nvPr/>
          </p:nvSpPr>
          <p:spPr>
            <a:xfrm>
              <a:off x="4393245" y="38155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מקור  12 </a:t>
              </a:r>
              <a:endParaRPr/>
            </a:p>
          </p:txBody>
        </p:sp>
      </p:grpSp>
      <p:sp>
        <p:nvSpPr>
          <p:cNvPr id="305" name="Google Shape;305;p23"/>
          <p:cNvSpPr txBox="1"/>
          <p:nvPr/>
        </p:nvSpPr>
        <p:spPr>
          <a:xfrm>
            <a:off x="1395663" y="988671"/>
            <a:ext cx="7528295" cy="912366"/>
          </a:xfrm>
          <a:prstGeom prst="rect">
            <a:avLst/>
          </a:prstGeom>
          <a:noFill/>
          <a:ln>
            <a:noFill/>
          </a:ln>
        </p:spPr>
        <p:txBody>
          <a:bodyPr anchorCtr="0" anchor="t" bIns="45700" lIns="91425" spcFirstLastPara="1" rIns="91425" wrap="square" tIns="45700">
            <a:spAutoFit/>
          </a:bodyPr>
          <a:lstStyle/>
          <a:p>
            <a:pPr indent="0" lvl="0" marL="12700" marR="5080" rtl="1" algn="just">
              <a:lnSpc>
                <a:spcPct val="121500"/>
              </a:lnSpc>
              <a:spcBef>
                <a:spcPts val="0"/>
              </a:spcBef>
              <a:spcAft>
                <a:spcPts val="0"/>
              </a:spcAft>
              <a:buNone/>
            </a:pPr>
            <a:r>
              <a:rPr lang="iw-IL" sz="1800">
                <a:solidFill>
                  <a:srgbClr val="19969B"/>
                </a:solidFill>
                <a:latin typeface="Arial"/>
                <a:ea typeface="Arial"/>
                <a:cs typeface="Arial"/>
                <a:sym typeface="Arial"/>
              </a:rPr>
              <a:t>  תלמוד בבלי, מסכת תענית, דף כ״ט עמוד א׳</a:t>
            </a:r>
            <a:endParaRPr/>
          </a:p>
          <a:p>
            <a:pPr indent="0" lvl="0" marL="12700" marR="5080" rtl="1" algn="just">
              <a:lnSpc>
                <a:spcPct val="121500"/>
              </a:lnSpc>
              <a:spcBef>
                <a:spcPts val="1290"/>
              </a:spcBef>
              <a:spcAft>
                <a:spcPts val="0"/>
              </a:spcAft>
              <a:buNone/>
            </a:pPr>
            <a:r>
              <a:t/>
            </a:r>
            <a:endParaRPr sz="1800">
              <a:solidFill>
                <a:srgbClr val="19969B"/>
              </a:solidFill>
              <a:latin typeface="Arial"/>
              <a:ea typeface="Arial"/>
              <a:cs typeface="Arial"/>
              <a:sym typeface="Arial"/>
            </a:endParaRPr>
          </a:p>
        </p:txBody>
      </p:sp>
      <p:sp>
        <p:nvSpPr>
          <p:cNvPr id="306" name="Google Shape;306;p23"/>
          <p:cNvSpPr txBox="1"/>
          <p:nvPr/>
        </p:nvSpPr>
        <p:spPr>
          <a:xfrm>
            <a:off x="2415049" y="1746169"/>
            <a:ext cx="7711166" cy="50270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baseline="30000" lang="iw-IL" sz="4000">
                <a:solidFill>
                  <a:srgbClr val="1A969C"/>
                </a:solidFill>
                <a:latin typeface="Arial"/>
                <a:ea typeface="Arial"/>
                <a:cs typeface="Arial"/>
                <a:sym typeface="Arial"/>
              </a:rPr>
              <a:t>שישים יום של שמחה</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pic>
        <p:nvPicPr>
          <p:cNvPr id="312" name="Google Shape;312;p2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13" name="Google Shape;313;p24"/>
          <p:cNvSpPr txBox="1"/>
          <p:nvPr/>
        </p:nvSpPr>
        <p:spPr>
          <a:xfrm>
            <a:off x="669471" y="1603535"/>
            <a:ext cx="9352345" cy="4729949"/>
          </a:xfrm>
          <a:prstGeom prst="rect">
            <a:avLst/>
          </a:prstGeom>
          <a:noFill/>
          <a:ln>
            <a:noFill/>
          </a:ln>
        </p:spPr>
        <p:txBody>
          <a:bodyPr anchorCtr="0" anchor="t" bIns="0" lIns="0" spcFirstLastPara="1" rIns="0" wrap="square" tIns="11425">
            <a:spAutoFit/>
          </a:bodyPr>
          <a:lstStyle/>
          <a:p>
            <a:pPr indent="0" lvl="0" marL="12700" marR="5080" rtl="1" algn="just">
              <a:lnSpc>
                <a:spcPct val="125000"/>
              </a:lnSpc>
              <a:spcBef>
                <a:spcPts val="0"/>
              </a:spcBef>
              <a:spcAft>
                <a:spcPts val="0"/>
              </a:spcAft>
              <a:buNone/>
            </a:pPr>
            <a:r>
              <a:rPr lang="iw-IL" sz="2400">
                <a:solidFill>
                  <a:srgbClr val="231F20"/>
                </a:solidFill>
                <a:latin typeface="Arial"/>
                <a:ea typeface="Arial"/>
                <a:cs typeface="Arial"/>
                <a:sym typeface="Arial"/>
              </a:rPr>
              <a:t>בנוגע לעניין "משנכנס אדר מרבים בשמחה", יש לברר האם זה רק באדר שני או גם באדר ראשון: </a:t>
            </a:r>
            <a:endParaRPr/>
          </a:p>
          <a:p>
            <a:pPr indent="0" lvl="0" marL="12700" marR="5080" rtl="1" algn="just">
              <a:lnSpc>
                <a:spcPct val="125000"/>
              </a:lnSpc>
              <a:spcBef>
                <a:spcPts val="1290"/>
              </a:spcBef>
              <a:spcAft>
                <a:spcPts val="0"/>
              </a:spcAft>
              <a:buNone/>
            </a:pPr>
            <a:r>
              <a:rPr lang="iw-IL" sz="2400">
                <a:solidFill>
                  <a:srgbClr val="231F20"/>
                </a:solidFill>
                <a:latin typeface="Arial"/>
                <a:ea typeface="Arial"/>
                <a:cs typeface="Arial"/>
                <a:sym typeface="Arial"/>
              </a:rPr>
              <a:t>ישנם בעלי 'מרה שחורה' שסוברים שהעניין של 'מרבים בשמחה' צריך להיות רק באדר שני. וסברתם היא – מכיוון שהטעם הפשוט לכך ש'מרבים בשמחה' הוא מפני ימי הפורים, הרי כשם שקריאת המגילה וכל ענייני הפורים הם באדר שני, יש מקום לומר שגם העניין של 'משכנס אדר מרבים בשמחה' שייך באדר שני בלבד.</a:t>
            </a:r>
            <a:endParaRPr/>
          </a:p>
          <a:p>
            <a:pPr indent="0" lvl="0" marL="12700" marR="5080" rtl="1" algn="just">
              <a:lnSpc>
                <a:spcPct val="125000"/>
              </a:lnSpc>
              <a:spcBef>
                <a:spcPts val="1290"/>
              </a:spcBef>
              <a:spcAft>
                <a:spcPts val="0"/>
              </a:spcAft>
              <a:buNone/>
            </a:pPr>
            <a:r>
              <a:rPr lang="iw-IL" sz="2400">
                <a:solidFill>
                  <a:srgbClr val="231F20"/>
                </a:solidFill>
                <a:latin typeface="Arial"/>
                <a:ea typeface="Arial"/>
                <a:cs typeface="Arial"/>
                <a:sym typeface="Arial"/>
              </a:rPr>
              <a:t>ובכן, יש לעזוב את ה'מרה שחורה' ולשמוח כבר משנכנס אדר ראשון. בשולחן ערוך חלק אורח חיים, בסופו, פסק הרמ"א (רבי משה איסרליש): "וטוב לב משתה *תמיד*". ומזה מובן, שכאשר ישנו איזה ספק – הכלל הוא "טוב לב משתה תמיד".</a:t>
            </a:r>
            <a:endParaRPr/>
          </a:p>
          <a:p>
            <a:pPr indent="0" lvl="0" marL="12700" marR="5080" rtl="1" algn="just">
              <a:lnSpc>
                <a:spcPct val="125000"/>
              </a:lnSpc>
              <a:spcBef>
                <a:spcPts val="1290"/>
              </a:spcBef>
              <a:spcAft>
                <a:spcPts val="0"/>
              </a:spcAft>
              <a:buNone/>
            </a:pPr>
            <a:r>
              <a:rPr lang="iw-IL" sz="2400">
                <a:solidFill>
                  <a:srgbClr val="231F20"/>
                </a:solidFill>
                <a:latin typeface="Arial"/>
                <a:ea typeface="Arial"/>
                <a:cs typeface="Arial"/>
                <a:sym typeface="Arial"/>
              </a:rPr>
              <a:t>ולהוסיף: פסק דין זה כותב הרמ"א בקשר ובשייכות לאדר *ראשון* – שביום י"ד אדר ראשון (פורים קטן) יש להרבות קצת בסעודה, ומסיים: 'וטוב לב משתה תמיד'.</a:t>
            </a:r>
            <a:endParaRPr/>
          </a:p>
        </p:txBody>
      </p:sp>
      <p:grpSp>
        <p:nvGrpSpPr>
          <p:cNvPr id="314" name="Google Shape;314;p24"/>
          <p:cNvGrpSpPr/>
          <p:nvPr/>
        </p:nvGrpSpPr>
        <p:grpSpPr>
          <a:xfrm>
            <a:off x="4635734" y="964090"/>
            <a:ext cx="5369754" cy="473141"/>
            <a:chOff x="4425042" y="508178"/>
            <a:chExt cx="5369754" cy="473141"/>
          </a:xfrm>
        </p:grpSpPr>
        <p:sp>
          <p:nvSpPr>
            <p:cNvPr id="315" name="Google Shape;315;p24"/>
            <p:cNvSpPr/>
            <p:nvPr/>
          </p:nvSpPr>
          <p:spPr>
            <a:xfrm flipH="1" rot="10800000">
              <a:off x="9151434" y="865066"/>
              <a:ext cx="643361" cy="116253"/>
            </a:xfrm>
            <a:custGeom>
              <a:rect b="b" l="l" r="r" t="t"/>
              <a:pathLst>
                <a:path extrusionOk="0" h="120000" w="2431415">
                  <a:moveTo>
                    <a:pt x="0" y="0"/>
                  </a:moveTo>
                  <a:lnTo>
                    <a:pt x="2430857" y="0"/>
                  </a:lnTo>
                </a:path>
              </a:pathLst>
            </a:custGeom>
            <a:noFill/>
            <a:ln cap="flat" cmpd="sng" w="52350">
              <a:solidFill>
                <a:srgbClr val="30BF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16" name="Google Shape;316;p24"/>
            <p:cNvSpPr txBox="1"/>
            <p:nvPr/>
          </p:nvSpPr>
          <p:spPr>
            <a:xfrm>
              <a:off x="4425042" y="508178"/>
              <a:ext cx="5369754" cy="405111"/>
            </a:xfrm>
            <a:prstGeom prst="rect">
              <a:avLst/>
            </a:prstGeom>
            <a:noFill/>
            <a:ln>
              <a:noFill/>
            </a:ln>
          </p:spPr>
          <p:txBody>
            <a:bodyPr anchorCtr="0" anchor="ctr" bIns="0" lIns="0" spcFirstLastPara="1" rIns="0" wrap="square" tIns="17125">
              <a:spAutoFit/>
            </a:bodyPr>
            <a:lstStyle/>
            <a:p>
              <a:pPr indent="0" lvl="0" marL="0" marR="1371600" rtl="1" algn="r">
                <a:lnSpc>
                  <a:spcPct val="90000"/>
                </a:lnSpc>
                <a:spcBef>
                  <a:spcPts val="0"/>
                </a:spcBef>
                <a:spcAft>
                  <a:spcPts val="0"/>
                </a:spcAft>
                <a:buClr>
                  <a:srgbClr val="1B969B"/>
                </a:buClr>
                <a:buSzPts val="2800"/>
                <a:buFont typeface="Assistant ExtraBold"/>
                <a:buNone/>
              </a:pPr>
              <a:r>
                <a:rPr lang="iw-IL" sz="2800">
                  <a:solidFill>
                    <a:srgbClr val="1B969B"/>
                  </a:solidFill>
                  <a:latin typeface="Assistant ExtraBold"/>
                  <a:ea typeface="Assistant ExtraBold"/>
                  <a:cs typeface="Assistant ExtraBold"/>
                  <a:sym typeface="Assistant ExtraBold"/>
                </a:rPr>
                <a:t>הרבי</a:t>
              </a:r>
              <a:endParaRPr sz="2800">
                <a:solidFill>
                  <a:srgbClr val="1B969B"/>
                </a:solidFill>
                <a:latin typeface="Assistant ExtraBold"/>
                <a:ea typeface="Assistant ExtraBold"/>
                <a:cs typeface="Assistant ExtraBold"/>
                <a:sym typeface="Assistant ExtraBold"/>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2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22" name="Google Shape;322;p25"/>
          <p:cNvSpPr txBox="1"/>
          <p:nvPr/>
        </p:nvSpPr>
        <p:spPr>
          <a:xfrm>
            <a:off x="1273629" y="3198167"/>
            <a:ext cx="3053442"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iw-IL" sz="2400">
                <a:solidFill>
                  <a:srgbClr val="31C5C2"/>
                </a:solidFill>
                <a:latin typeface="Heebo Medium"/>
                <a:ea typeface="Heebo Medium"/>
                <a:cs typeface="Heebo Medium"/>
                <a:sym typeface="Heebo Medium"/>
              </a:rPr>
              <a:t>יום חמישי בשעה 7. </a:t>
            </a:r>
            <a:endParaRPr sz="2400">
              <a:solidFill>
                <a:srgbClr val="31C5C2"/>
              </a:solidFill>
              <a:latin typeface="Heebo Medium"/>
              <a:ea typeface="Heebo Medium"/>
              <a:cs typeface="Heebo Medium"/>
              <a:sym typeface="Heebo Medium"/>
            </a:endParaRPr>
          </a:p>
        </p:txBody>
      </p:sp>
      <p:grpSp>
        <p:nvGrpSpPr>
          <p:cNvPr id="323" name="Google Shape;323;p25"/>
          <p:cNvGrpSpPr/>
          <p:nvPr/>
        </p:nvGrpSpPr>
        <p:grpSpPr>
          <a:xfrm>
            <a:off x="861460" y="4122132"/>
            <a:ext cx="2632854" cy="630069"/>
            <a:chOff x="9646231" y="5640682"/>
            <a:chExt cx="1762795" cy="520311"/>
          </a:xfrm>
        </p:grpSpPr>
        <p:sp>
          <p:nvSpPr>
            <p:cNvPr id="324" name="Google Shape;324;p25"/>
            <p:cNvSpPr/>
            <p:nvPr/>
          </p:nvSpPr>
          <p:spPr>
            <a:xfrm>
              <a:off x="9646231" y="5640682"/>
              <a:ext cx="1762795" cy="486015"/>
            </a:xfrm>
            <a:prstGeom prst="rect">
              <a:avLst/>
            </a:prstGeom>
            <a:solidFill>
              <a:srgbClr val="1B96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325" name="Google Shape;325;p25"/>
            <p:cNvSpPr txBox="1"/>
            <p:nvPr/>
          </p:nvSpPr>
          <p:spPr>
            <a:xfrm>
              <a:off x="9646231" y="5779750"/>
              <a:ext cx="1762795" cy="38124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0" baseline="30000" i="0" lang="iw-IL" sz="3600" u="none" strike="noStrike">
                  <a:solidFill>
                    <a:schemeClr val="lt1"/>
                  </a:solidFill>
                  <a:latin typeface="Assistant ExtraBold"/>
                  <a:ea typeface="Assistant ExtraBold"/>
                  <a:cs typeface="Assistant ExtraBold"/>
                  <a:sym typeface="Assistant ExtraBold"/>
                </a:rPr>
                <a:t>פרשת כי תשא</a:t>
              </a:r>
              <a:endParaRPr b="0" baseline="30000" i="0" sz="3600" u="none" strike="noStrike">
                <a:solidFill>
                  <a:schemeClr val="lt1"/>
                </a:solidFill>
                <a:latin typeface="Assistant ExtraBold"/>
                <a:ea typeface="Assistant ExtraBold"/>
                <a:cs typeface="Assistant ExtraBold"/>
                <a:sym typeface="Assistant ExtraBold"/>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2021-05-12T22:42:43Z</dcterms:created>
  <dc:creator>Chabad Eugene</dc:creator>
</cp:coreProperties>
</file>